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6" r:id="rId2"/>
    <p:sldId id="295" r:id="rId3"/>
    <p:sldId id="272" r:id="rId4"/>
    <p:sldId id="290" r:id="rId5"/>
    <p:sldId id="274" r:id="rId6"/>
    <p:sldId id="296" r:id="rId7"/>
    <p:sldId id="275" r:id="rId8"/>
    <p:sldId id="284" r:id="rId9"/>
    <p:sldId id="285" r:id="rId10"/>
    <p:sldId id="287" r:id="rId11"/>
    <p:sldId id="288" r:id="rId12"/>
    <p:sldId id="291" r:id="rId13"/>
    <p:sldId id="276" r:id="rId14"/>
    <p:sldId id="277" r:id="rId15"/>
    <p:sldId id="279" r:id="rId16"/>
    <p:sldId id="294" r:id="rId17"/>
    <p:sldId id="278" r:id="rId18"/>
    <p:sldId id="280" r:id="rId19"/>
    <p:sldId id="281" r:id="rId20"/>
    <p:sldId id="282" r:id="rId21"/>
    <p:sldId id="292" r:id="rId22"/>
    <p:sldId id="289" r:id="rId23"/>
    <p:sldId id="29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öckle, Philipp Walter Ernst" initials="SPWE" lastIdx="12" clrIdx="0">
    <p:extLst>
      <p:ext uri="{19B8F6BF-5375-455C-9EA6-DF929625EA0E}">
        <p15:presenceInfo xmlns:p15="http://schemas.microsoft.com/office/powerpoint/2012/main" userId="S-1-5-21-1644491937-926492609-1801674531-183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DBDF"/>
    <a:srgbClr val="0047BB"/>
    <a:srgbClr val="DAE9FF"/>
    <a:srgbClr val="88DADF"/>
    <a:srgbClr val="9DCBE7"/>
    <a:srgbClr val="99E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0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0T14:38:54.590" idx="9">
    <p:pos x="1297" y="2136"/>
    <p:text>Auswahlliste kann auch horizontal als Leiste oben angesetzt werden</p:text>
    <p:extLst>
      <p:ext uri="{C676402C-5697-4E1C-873F-D02D1690AC5C}">
        <p15:threadingInfo xmlns:p15="http://schemas.microsoft.com/office/powerpoint/2012/main" timeZoneBias="-120"/>
      </p:ext>
    </p:extLst>
  </p:cm>
  <p:cm authorId="1" dt="2018-10-10T14:40:00.817" idx="10">
    <p:pos x="1049" y="3072"/>
    <p:text>irgendwo könnte man noch einen Link zu den Datenbankeinträgen einfügen (bzw. irgendwie die Artikel mit der Datenbank verlinken)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CF509-1A54-4BEF-A1E7-B1D0CD71D618}" type="datetimeFigureOut">
              <a:rPr lang="de-DE" smtClean="0"/>
              <a:t>03.12.2018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7AE1D-64CE-4716-A78E-755C682A9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3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F2DE8-6EB6-4E5A-A7BA-266D58789AF1}" type="datetime1">
              <a:rPr lang="de-DE" smtClean="0"/>
              <a:t>03.12.2018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62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A263-A62F-4A3F-8CC3-7CF43B6C8C20}" type="datetime1">
              <a:rPr lang="de-DE" smtClean="0"/>
              <a:t>03.12.2018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01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56076-BCC2-49DB-A3BA-796D0C5546C1}" type="datetime1">
              <a:rPr lang="de-DE" smtClean="0"/>
              <a:t>03.12.2018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50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5803-30D2-4664-8D45-7F90C5103375}" type="datetime1">
              <a:rPr lang="de-DE" smtClean="0"/>
              <a:t>03.12.2018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20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389F-4DEE-4C5A-B6F9-5E925A08F800}" type="datetime1">
              <a:rPr lang="de-DE" smtClean="0"/>
              <a:t>03.12.2018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88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2D4DC-C051-4D79-9BAB-85A5FE4EC905}" type="datetime1">
              <a:rPr lang="de-DE" smtClean="0"/>
              <a:t>03.12.2018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13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75855"/>
            <a:ext cx="10515600" cy="91483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6F9-8CF4-4710-B1EB-DB6BE9B6625F}" type="datetime1">
              <a:rPr lang="de-DE" smtClean="0"/>
              <a:t>03.12.2018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10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1F09-E8F9-4349-99E3-F31F871978BC}" type="datetime1">
              <a:rPr lang="de-DE" smtClean="0"/>
              <a:t>03.12.2018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716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13E5-05C3-4C76-B730-4BD9CB6E6CBD}" type="datetime1">
              <a:rPr lang="de-DE" smtClean="0"/>
              <a:t>03.12.2018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3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7C42-F663-420E-A0AE-1E11A40CA2A4}" type="datetime1">
              <a:rPr lang="de-DE" smtClean="0"/>
              <a:t>03.12.2018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18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EFFC-7169-466A-AB60-608EFB3F1563}" type="datetime1">
              <a:rPr lang="de-DE" smtClean="0"/>
              <a:t>03.12.2018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54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31273"/>
            <a:ext cx="10515600" cy="8594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18DFD-E7D6-4D50-A341-DECD4EE079A6}" type="datetime1">
              <a:rPr lang="de-DE" smtClean="0"/>
              <a:t>03.12.2018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0418D-B548-488F-A73E-0020B4BFECD8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47F9D5-110A-4A41-9326-CB3BD148CFE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8200" y="2172"/>
            <a:ext cx="3649286" cy="752489"/>
          </a:xfrm>
          <a:prstGeom prst="rect">
            <a:avLst/>
          </a:prstGeom>
        </p:spPr>
      </p:pic>
      <p:pic>
        <p:nvPicPr>
          <p:cNvPr id="9" name="Grafik 8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3104144E-9180-4EC5-BD79-3FBDD90264A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24" y="4345"/>
            <a:ext cx="4425076" cy="74814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B76D2B4-D66C-4ED4-82BC-746D56C9E49E}"/>
              </a:ext>
            </a:extLst>
          </p:cNvPr>
          <p:cNvSpPr/>
          <p:nvPr userDrawn="1"/>
        </p:nvSpPr>
        <p:spPr>
          <a:xfrm>
            <a:off x="2666996" y="276368"/>
            <a:ext cx="3420000" cy="201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D46D86B-5A4D-44D0-BD08-D0729F2C3F67}"/>
              </a:ext>
            </a:extLst>
          </p:cNvPr>
          <p:cNvSpPr/>
          <p:nvPr userDrawn="1"/>
        </p:nvSpPr>
        <p:spPr>
          <a:xfrm>
            <a:off x="6087687" y="276368"/>
            <a:ext cx="1116000" cy="201600"/>
          </a:xfrm>
          <a:prstGeom prst="rect">
            <a:avLst/>
          </a:prstGeom>
          <a:solidFill>
            <a:srgbClr val="88D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284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96265/checkbox-unchecked-by-skind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Check_Box_Noun_project_10759.svg" TargetMode="External"/><Relationship Id="rId10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5.jpe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96265/checkbox-unchecked-by-skind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Check_Box_Noun_project_10759.svg" TargetMode="External"/><Relationship Id="rId11" Type="http://schemas.openxmlformats.org/officeDocument/2006/relationships/image" Target="../media/image5.png"/><Relationship Id="rId10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96265/checkbox-unchecked-by-skind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Check_Box_Noun_project_10759.svg" TargetMode="External"/><Relationship Id="rId11" Type="http://schemas.openxmlformats.org/officeDocument/2006/relationships/image" Target="../media/image5.png"/><Relationship Id="rId10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96265/checkbox-unchecked-by-skind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Check_Box_Noun_project_10759.svg" TargetMode="External"/><Relationship Id="rId11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96265/checkbox-unchecked-by-skind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Check_Box_Noun_project_10759.svg" TargetMode="External"/><Relationship Id="rId11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96265/checkbox-unchecked-by-skind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Check_Box_Noun_project_10759.svg" TargetMode="External"/><Relationship Id="rId10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Lexikographisches Informationssystem </a:t>
            </a:r>
            <a:r>
              <a:rPr lang="de-DE" dirty="0" smtClean="0"/>
              <a:t>Österreich (LIÖ)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Interface Mockup, </a:t>
            </a:r>
            <a:r>
              <a:rPr lang="de-DE" dirty="0" smtClean="0"/>
              <a:t>Dezember 2018</a:t>
            </a:r>
          </a:p>
          <a:p>
            <a:endParaRPr lang="de-DE" dirty="0"/>
          </a:p>
          <a:p>
            <a:r>
              <a:rPr lang="de-DE" dirty="0" smtClean="0"/>
              <a:t>Philipp Stöckle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3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2817486" y="1437783"/>
            <a:ext cx="6511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fad</a:t>
            </a:r>
            <a:endParaRPr lang="de-DE" sz="1400" b="1" dirty="0"/>
          </a:p>
          <a:p>
            <a:r>
              <a:rPr lang="de-DE" sz="1100" dirty="0"/>
              <a:t>Adjektiv</a:t>
            </a:r>
            <a:endParaRPr lang="de-DE" sz="1400" dirty="0"/>
          </a:p>
        </p:txBody>
      </p:sp>
      <p:sp>
        <p:nvSpPr>
          <p:cNvPr id="13" name="Rechteck 12"/>
          <p:cNvSpPr/>
          <p:nvPr/>
        </p:nvSpPr>
        <p:spPr>
          <a:xfrm>
            <a:off x="885833" y="1486908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err="1">
                <a:solidFill>
                  <a:schemeClr val="tx1"/>
                </a:solidFill>
              </a:rPr>
              <a:t>Lemmasuche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err="1">
                <a:solidFill>
                  <a:schemeClr val="tx1"/>
                </a:solidFill>
              </a:rPr>
              <a:t>Lemmaliste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fad – </a:t>
            </a:r>
            <a:r>
              <a:rPr lang="de-DE" sz="1050" dirty="0" err="1">
                <a:solidFill>
                  <a:schemeClr val="tx1"/>
                </a:solidFill>
              </a:rPr>
              <a:t>Fützlerei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 err="1">
                <a:solidFill>
                  <a:schemeClr val="tx1"/>
                </a:solidFill>
              </a:rPr>
              <a:t>ga</a:t>
            </a:r>
            <a:r>
              <a:rPr lang="de-DE" sz="1050" dirty="0">
                <a:solidFill>
                  <a:schemeClr val="tx1"/>
                </a:solidFill>
              </a:rPr>
              <a:t> – </a:t>
            </a:r>
            <a:r>
              <a:rPr lang="de-DE" sz="1050" dirty="0" err="1">
                <a:solidFill>
                  <a:schemeClr val="tx1"/>
                </a:solidFill>
              </a:rPr>
              <a:t>gützlig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ha – </a:t>
            </a:r>
            <a:r>
              <a:rPr lang="de-DE" sz="1050" dirty="0" err="1">
                <a:solidFill>
                  <a:schemeClr val="tx1"/>
                </a:solidFill>
              </a:rPr>
              <a:t>huz-huz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ich - italienisch</a:t>
            </a: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…</a:t>
            </a: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817485" y="2013368"/>
            <a:ext cx="688168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Verbreitung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4"/>
            <a:ext cx="1214231" cy="670862"/>
          </a:xfrm>
          <a:prstGeom prst="rect">
            <a:avLst/>
          </a:prstGeom>
          <a:noFill/>
        </p:spPr>
      </p:pic>
      <p:sp>
        <p:nvSpPr>
          <p:cNvPr id="15" name="Rechteck 14"/>
          <p:cNvSpPr/>
          <p:nvPr/>
        </p:nvSpPr>
        <p:spPr>
          <a:xfrm>
            <a:off x="9869545" y="1486908"/>
            <a:ext cx="1484255" cy="364961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200" b="1" dirty="0">
                <a:solidFill>
                  <a:schemeClr val="tx1"/>
                </a:solidFill>
              </a:rPr>
              <a:t>Zusatzmaterialien</a:t>
            </a: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Abkürzungen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Lautschrift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Karte des Bearbeitungsgebiets</a:t>
            </a:r>
          </a:p>
        </p:txBody>
      </p:sp>
      <p:sp>
        <p:nvSpPr>
          <p:cNvPr id="4" name="Rechteck 3"/>
          <p:cNvSpPr/>
          <p:nvPr/>
        </p:nvSpPr>
        <p:spPr>
          <a:xfrm>
            <a:off x="985487" y="2675711"/>
            <a:ext cx="1299083" cy="236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fad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28007" y="2675710"/>
            <a:ext cx="256558" cy="236823"/>
          </a:xfrm>
          <a:prstGeom prst="rect">
            <a:avLst/>
          </a:prstGeom>
          <a:solidFill>
            <a:srgbClr val="88D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69" y="2714185"/>
            <a:ext cx="160034" cy="159871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2817486" y="2335147"/>
            <a:ext cx="6881688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Belegauswahl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2820430" y="2606954"/>
            <a:ext cx="687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i="1" dirty="0" err="1"/>
              <a:t>fād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Schlanders</a:t>
            </a:r>
            <a:r>
              <a:rPr lang="de-DE" sz="1100" dirty="0"/>
              <a:t>, </a:t>
            </a:r>
            <a:r>
              <a:rPr lang="de-DE" sz="1100" dirty="0" err="1"/>
              <a:t>wSTir</a:t>
            </a:r>
            <a:r>
              <a:rPr lang="de-DE" sz="1100" dirty="0"/>
              <a:t>.), </a:t>
            </a:r>
            <a:r>
              <a:rPr lang="de-DE" sz="1100" i="1" dirty="0" err="1"/>
              <a:t>fodes</a:t>
            </a:r>
            <a:r>
              <a:rPr lang="de-DE" sz="1100" i="1" dirty="0"/>
              <a:t> </a:t>
            </a:r>
            <a:r>
              <a:rPr lang="de-DE" sz="1100" dirty="0"/>
              <a:t>[</a:t>
            </a:r>
            <a:r>
              <a:rPr lang="de-DE" sz="1100" dirty="0" err="1"/>
              <a:t>flekt</a:t>
            </a:r>
            <a:r>
              <a:rPr lang="de-DE" sz="1100" dirty="0"/>
              <a:t>.]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Sarntal</a:t>
            </a:r>
            <a:r>
              <a:rPr lang="de-DE" sz="1100" dirty="0"/>
              <a:t>, </a:t>
            </a:r>
            <a:r>
              <a:rPr lang="de-DE" sz="1100" dirty="0" err="1"/>
              <a:t>mSTir</a:t>
            </a:r>
            <a:r>
              <a:rPr lang="de-DE" sz="1100" dirty="0"/>
              <a:t>.);</a:t>
            </a:r>
            <a:r>
              <a:rPr lang="de-DE" sz="1100" i="1" dirty="0"/>
              <a:t> </a:t>
            </a:r>
            <a:r>
              <a:rPr lang="de-DE" sz="1100" i="1" dirty="0" err="1"/>
              <a:t>fāt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Weer</a:t>
            </a:r>
            <a:r>
              <a:rPr lang="de-DE" sz="1100" dirty="0"/>
              <a:t>, </a:t>
            </a:r>
            <a:r>
              <a:rPr lang="de-DE" sz="1100" dirty="0" err="1"/>
              <a:t>mNTir</a:t>
            </a:r>
            <a:r>
              <a:rPr lang="de-DE" sz="1100" dirty="0"/>
              <a:t>.);</a:t>
            </a:r>
            <a:r>
              <a:rPr lang="de-DE" sz="1100" i="1" dirty="0"/>
              <a:t> </a:t>
            </a:r>
            <a:r>
              <a:rPr lang="de-DE" sz="1100" i="1" dirty="0" err="1"/>
              <a:t>ϕad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Ungenach</a:t>
            </a:r>
            <a:r>
              <a:rPr lang="de-DE" sz="1100" dirty="0"/>
              <a:t>, </a:t>
            </a:r>
            <a:r>
              <a:rPr lang="de-DE" sz="1100" dirty="0" err="1"/>
              <a:t>Hausrv</a:t>
            </a:r>
            <a:r>
              <a:rPr lang="de-DE" sz="1100" dirty="0"/>
              <a:t>.);</a:t>
            </a:r>
            <a:r>
              <a:rPr lang="de-DE" sz="1100" i="1" dirty="0"/>
              <a:t> </a:t>
            </a:r>
            <a:r>
              <a:rPr lang="de-DE" sz="1100" i="1" dirty="0" err="1"/>
              <a:t>fādi</a:t>
            </a:r>
            <a:r>
              <a:rPr lang="de-DE" sz="1100" i="1" dirty="0"/>
              <a:t> </a:t>
            </a:r>
            <a:r>
              <a:rPr lang="de-DE" sz="1100" dirty="0"/>
              <a:t>[</a:t>
            </a:r>
            <a:r>
              <a:rPr lang="de-DE" sz="1100" dirty="0" err="1"/>
              <a:t>flekt</a:t>
            </a:r>
            <a:r>
              <a:rPr lang="de-DE" sz="1100" dirty="0"/>
              <a:t>.]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Kreuttal</a:t>
            </a:r>
            <a:r>
              <a:rPr lang="de-DE" sz="1100" dirty="0"/>
              <a:t>, </a:t>
            </a:r>
            <a:r>
              <a:rPr lang="de-DE" sz="1100" dirty="0" err="1"/>
              <a:t>Weinv</a:t>
            </a:r>
            <a:r>
              <a:rPr lang="de-DE" sz="1100" dirty="0"/>
              <a:t>.)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820428" y="3065417"/>
            <a:ext cx="687874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Etymologie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2817485" y="3384425"/>
            <a:ext cx="6878745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Bedeutung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2817489" y="3650686"/>
            <a:ext cx="687874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romanUcPeriod"/>
            </a:pPr>
            <a:r>
              <a:rPr lang="de-DE" sz="1100" spc="100" dirty="0" smtClean="0"/>
              <a:t>'langweilig</a:t>
            </a:r>
            <a:r>
              <a:rPr lang="de-DE" sz="1100" spc="100" dirty="0"/>
              <a:t>'</a:t>
            </a:r>
            <a:r>
              <a:rPr lang="de-DE" sz="1100" dirty="0"/>
              <a:t> </a:t>
            </a:r>
            <a:r>
              <a:rPr lang="de-DE" sz="1100" dirty="0" err="1"/>
              <a:t>Tir</a:t>
            </a:r>
            <a:r>
              <a:rPr lang="de-DE" sz="1100" dirty="0"/>
              <a:t>.; </a:t>
            </a:r>
            <a:r>
              <a:rPr lang="de-DE" sz="1100" dirty="0" err="1"/>
              <a:t>mbair.ObStmk</a:t>
            </a:r>
            <a:r>
              <a:rPr lang="de-DE" sz="1100" dirty="0"/>
              <a:t>., </a:t>
            </a:r>
            <a:r>
              <a:rPr lang="de-DE" sz="1100" dirty="0" err="1"/>
              <a:t>WStmk</a:t>
            </a:r>
            <a:r>
              <a:rPr lang="de-DE" sz="1100" dirty="0"/>
              <a:t>.; Lung.; OÖ; </a:t>
            </a:r>
            <a:r>
              <a:rPr lang="de-DE" sz="1100" dirty="0" err="1"/>
              <a:t>Mostv</a:t>
            </a:r>
            <a:r>
              <a:rPr lang="de-DE" sz="1100" dirty="0"/>
              <a:t>., </a:t>
            </a:r>
            <a:r>
              <a:rPr lang="de-DE" sz="1100" dirty="0" err="1"/>
              <a:t>Waldv</a:t>
            </a:r>
            <a:r>
              <a:rPr lang="de-DE" sz="1100" dirty="0"/>
              <a:t>., </a:t>
            </a:r>
            <a:r>
              <a:rPr lang="de-DE" sz="1100" dirty="0" err="1"/>
              <a:t>Weinv</a:t>
            </a:r>
            <a:r>
              <a:rPr lang="de-DE" sz="1100" dirty="0"/>
              <a:t>.; Wien; </a:t>
            </a:r>
            <a:r>
              <a:rPr lang="de-DE" sz="1100" dirty="0" err="1"/>
              <a:t>MBgl</a:t>
            </a:r>
            <a:r>
              <a:rPr lang="de-DE" sz="1100" dirty="0"/>
              <a:t>. – </a:t>
            </a:r>
            <a:r>
              <a:rPr lang="de-DE" sz="1100" i="1" dirty="0" err="1"/>
              <a:t>sou</a:t>
            </a:r>
            <a:r>
              <a:rPr lang="de-DE" sz="1100" i="1" dirty="0"/>
              <a:t> </a:t>
            </a:r>
            <a:r>
              <a:rPr lang="de-DE" sz="1100" i="1" dirty="0" err="1"/>
              <a:t>fād</a:t>
            </a:r>
            <a:r>
              <a:rPr lang="de-DE" sz="1100" i="1" dirty="0"/>
              <a:t> </a:t>
            </a:r>
            <a:r>
              <a:rPr lang="de-DE" sz="1100" i="1" dirty="0" err="1"/>
              <a:t>is</a:t>
            </a:r>
            <a:r>
              <a:rPr lang="de-DE" sz="1100" i="1" dirty="0"/>
              <a:t> </a:t>
            </a:r>
            <a:r>
              <a:rPr lang="de-DE" sz="1100" i="1" dirty="0" err="1"/>
              <a:t>hėd</a:t>
            </a:r>
            <a:r>
              <a:rPr lang="de-DE" sz="1100" dirty="0"/>
              <a:t> (</a:t>
            </a:r>
            <a:r>
              <a:rPr lang="de-DE" sz="1100" dirty="0" err="1"/>
              <a:t>Kautzen</a:t>
            </a:r>
            <a:r>
              <a:rPr lang="de-DE" sz="1100" dirty="0"/>
              <a:t>, </a:t>
            </a:r>
            <a:r>
              <a:rPr lang="de-DE" sz="1100" dirty="0" err="1"/>
              <a:t>Waldv</a:t>
            </a:r>
            <a:r>
              <a:rPr lang="de-DE" sz="1100" dirty="0"/>
              <a:t>.); </a:t>
            </a:r>
            <a:r>
              <a:rPr lang="de-DE" sz="1100" i="1" dirty="0" err="1"/>
              <a:t>fād</a:t>
            </a:r>
            <a:r>
              <a:rPr lang="de-DE" sz="1100" i="1" dirty="0"/>
              <a:t> </a:t>
            </a:r>
            <a:r>
              <a:rPr lang="de-DE" sz="1100" i="1" dirty="0" err="1"/>
              <a:t>trãi͂šə͂u</a:t>
            </a:r>
            <a:r>
              <a:rPr lang="de-DE" sz="1100" i="1" dirty="0"/>
              <a:t>͂</a:t>
            </a:r>
            <a:r>
              <a:rPr lang="de-DE" sz="1100" dirty="0"/>
              <a:t> (</a:t>
            </a:r>
            <a:r>
              <a:rPr lang="de-DE" sz="1100" dirty="0" err="1"/>
              <a:t>Pilgersdorf</a:t>
            </a:r>
            <a:r>
              <a:rPr lang="de-DE" sz="1100" dirty="0"/>
              <a:t>, </a:t>
            </a:r>
            <a:r>
              <a:rPr lang="de-DE" sz="1100" dirty="0" err="1"/>
              <a:t>MBgl</a:t>
            </a:r>
            <a:r>
              <a:rPr lang="de-DE" sz="1100" dirty="0"/>
              <a:t>.)</a:t>
            </a:r>
          </a:p>
          <a:p>
            <a:pPr marL="285750" indent="-285750">
              <a:buFont typeface="+mj-lt"/>
              <a:buAutoNum type="romanUcPeriod"/>
            </a:pPr>
            <a:endParaRPr lang="de-DE" sz="1100" dirty="0"/>
          </a:p>
          <a:p>
            <a:pPr marL="285750" indent="-285750">
              <a:buFontTx/>
              <a:buAutoNum type="romanUcPeriod"/>
            </a:pPr>
            <a:r>
              <a:rPr lang="de-DE" sz="1100" dirty="0"/>
              <a:t>1. </a:t>
            </a:r>
            <a:r>
              <a:rPr lang="de-DE" sz="1100" spc="100" dirty="0"/>
              <a:t>negative Bezeichnung für Geschmack 'geschmacklos' </a:t>
            </a:r>
            <a:r>
              <a:rPr lang="de-DE" sz="1100" dirty="0" err="1"/>
              <a:t>STir</a:t>
            </a:r>
            <a:r>
              <a:rPr lang="de-DE" sz="1100" dirty="0"/>
              <a:t>.; </a:t>
            </a:r>
            <a:r>
              <a:rPr lang="de-DE" sz="1100" dirty="0" err="1"/>
              <a:t>mNTir</a:t>
            </a:r>
            <a:r>
              <a:rPr lang="de-DE" sz="1100" dirty="0"/>
              <a:t>., </a:t>
            </a:r>
            <a:r>
              <a:rPr lang="de-DE" sz="1100" dirty="0" err="1"/>
              <a:t>öNTir</a:t>
            </a:r>
            <a:r>
              <a:rPr lang="de-DE" sz="1100" dirty="0"/>
              <a:t>.; </a:t>
            </a:r>
            <a:r>
              <a:rPr lang="de-DE" sz="1100" dirty="0" err="1"/>
              <a:t>ObKtn</a:t>
            </a:r>
            <a:r>
              <a:rPr lang="de-DE" sz="1100" dirty="0"/>
              <a:t>., </a:t>
            </a:r>
            <a:r>
              <a:rPr lang="de-DE" sz="1100" dirty="0" err="1"/>
              <a:t>MKtn</a:t>
            </a:r>
            <a:r>
              <a:rPr lang="de-DE" sz="1100" dirty="0"/>
              <a:t>.; </a:t>
            </a:r>
            <a:r>
              <a:rPr lang="de-DE" sz="1100" dirty="0" err="1"/>
              <a:t>mbair.ObStmk</a:t>
            </a:r>
            <a:r>
              <a:rPr lang="de-DE" sz="1100" dirty="0"/>
              <a:t>.; Lung.; OÖ; NÖ; Wien – </a:t>
            </a:r>
            <a:r>
              <a:rPr lang="de-DE" sz="1100" i="1" dirty="0"/>
              <a:t>dos </a:t>
            </a:r>
            <a:r>
              <a:rPr lang="de-DE" sz="1100" i="1" dirty="0" err="1"/>
              <a:t>is</a:t>
            </a:r>
            <a:r>
              <a:rPr lang="de-DE" sz="1100" i="1" dirty="0"/>
              <a:t> a </a:t>
            </a:r>
            <a:r>
              <a:rPr lang="de-DE" sz="1100" i="1" dirty="0" err="1"/>
              <a:t>fads</a:t>
            </a:r>
            <a:r>
              <a:rPr lang="de-DE" sz="1100" i="1" dirty="0"/>
              <a:t> </a:t>
            </a:r>
            <a:r>
              <a:rPr lang="de-DE" sz="1100" i="1" dirty="0" err="1"/>
              <a:t>Flaisch</a:t>
            </a:r>
            <a:r>
              <a:rPr lang="de-DE" sz="1100" dirty="0"/>
              <a:t> (</a:t>
            </a:r>
            <a:r>
              <a:rPr lang="de-DE" sz="1100" dirty="0" err="1"/>
              <a:t>Kautzen</a:t>
            </a:r>
            <a:r>
              <a:rPr lang="de-DE" sz="1100" dirty="0"/>
              <a:t>, </a:t>
            </a:r>
            <a:r>
              <a:rPr lang="de-DE" sz="1100" dirty="0" err="1"/>
              <a:t>Waldv</a:t>
            </a:r>
            <a:r>
              <a:rPr lang="de-DE" sz="1100" dirty="0"/>
              <a:t>.) 2. </a:t>
            </a:r>
            <a:r>
              <a:rPr lang="de-DE" sz="1100" spc="100" dirty="0"/>
              <a:t>negative Bezeichnung für Geruch </a:t>
            </a:r>
            <a:r>
              <a:rPr lang="de-DE" sz="1100" dirty="0" err="1"/>
              <a:t>öNTir</a:t>
            </a:r>
            <a:r>
              <a:rPr lang="de-DE" sz="1100" dirty="0"/>
              <a:t>.; </a:t>
            </a:r>
            <a:r>
              <a:rPr lang="de-DE" sz="1100" dirty="0" err="1"/>
              <a:t>Traunv</a:t>
            </a:r>
            <a:r>
              <a:rPr lang="de-DE" sz="1100" dirty="0"/>
              <a:t>. – </a:t>
            </a:r>
            <a:r>
              <a:rPr lang="de-DE" sz="1100" i="1" dirty="0"/>
              <a:t>a </a:t>
            </a:r>
            <a:r>
              <a:rPr lang="de-DE" sz="1100" i="1" dirty="0" err="1"/>
              <a:t>fadn</a:t>
            </a:r>
            <a:r>
              <a:rPr lang="de-DE" sz="1100" i="1" dirty="0"/>
              <a:t> </a:t>
            </a:r>
            <a:r>
              <a:rPr lang="de-DE" sz="1100" i="1" dirty="0" err="1"/>
              <a:t>Kruch</a:t>
            </a:r>
            <a:r>
              <a:rPr lang="de-DE" sz="1100" i="1" dirty="0"/>
              <a:t> </a:t>
            </a:r>
            <a:r>
              <a:rPr lang="de-DE" sz="1100" i="1" dirty="0" err="1"/>
              <a:t>ho</a:t>
            </a:r>
            <a:r>
              <a:rPr lang="de-DE" sz="1100" i="1" baseline="30000" dirty="0" err="1"/>
              <a:t>e</a:t>
            </a:r>
            <a:r>
              <a:rPr lang="de-DE" sz="1100" i="1" dirty="0" err="1"/>
              <a:t>m</a:t>
            </a:r>
            <a:r>
              <a:rPr lang="de-DE" sz="1100" dirty="0"/>
              <a:t> (</a:t>
            </a:r>
            <a:r>
              <a:rPr lang="de-DE" sz="1100" dirty="0" err="1"/>
              <a:t>Thiersee</a:t>
            </a:r>
            <a:r>
              <a:rPr lang="de-DE" sz="1100" dirty="0"/>
              <a:t>, </a:t>
            </a:r>
            <a:r>
              <a:rPr lang="de-DE" sz="1100" dirty="0" err="1"/>
              <a:t>öNTir</a:t>
            </a:r>
            <a:r>
              <a:rPr lang="de-DE" sz="1100" dirty="0"/>
              <a:t>.) 3. </a:t>
            </a:r>
            <a:r>
              <a:rPr lang="de-DE" sz="1100" spc="100" dirty="0"/>
              <a:t>'farblos' </a:t>
            </a:r>
            <a:r>
              <a:rPr lang="de-DE" sz="1100" dirty="0" err="1"/>
              <a:t>Weinv</a:t>
            </a:r>
            <a:r>
              <a:rPr lang="de-DE" sz="1100" dirty="0"/>
              <a:t>. – </a:t>
            </a:r>
            <a:r>
              <a:rPr lang="de-DE" sz="1100" i="1" u="sng" dirty="0" err="1"/>
              <a:t>fādi</a:t>
            </a:r>
            <a:r>
              <a:rPr lang="de-DE" sz="1100" i="1" u="sng" dirty="0"/>
              <a:t> </a:t>
            </a:r>
            <a:r>
              <a:rPr lang="de-DE" sz="1100" i="1" u="sng" dirty="0" err="1"/>
              <a:t>Lęfzn</a:t>
            </a:r>
            <a:r>
              <a:rPr lang="de-DE" sz="1100" u="sng" dirty="0"/>
              <a:t> (</a:t>
            </a:r>
            <a:r>
              <a:rPr lang="de-DE" sz="1100" u="sng" dirty="0" err="1"/>
              <a:t>Kreuttal</a:t>
            </a:r>
            <a:r>
              <a:rPr lang="de-DE" sz="1100" u="sng" dirty="0"/>
              <a:t>, </a:t>
            </a:r>
            <a:r>
              <a:rPr lang="de-DE" sz="1100" u="sng" dirty="0" err="1"/>
              <a:t>Weinv</a:t>
            </a:r>
            <a:r>
              <a:rPr lang="de-DE" sz="1100" u="sng" dirty="0"/>
              <a:t>.)</a:t>
            </a:r>
            <a:r>
              <a:rPr lang="de-DE" sz="1100" dirty="0"/>
              <a:t> 4. </a:t>
            </a:r>
            <a:r>
              <a:rPr lang="de-DE" sz="1100" spc="100" dirty="0"/>
              <a:t>'hässlich' </a:t>
            </a:r>
            <a:r>
              <a:rPr lang="de-DE" sz="1100" dirty="0" err="1"/>
              <a:t>Innv</a:t>
            </a:r>
            <a:r>
              <a:rPr lang="de-DE" sz="1100" dirty="0"/>
              <a:t>., </a:t>
            </a:r>
            <a:r>
              <a:rPr lang="de-DE" sz="1100" dirty="0" err="1"/>
              <a:t>Mühlv</a:t>
            </a:r>
            <a:r>
              <a:rPr lang="de-DE" sz="1100" dirty="0"/>
              <a:t>.; </a:t>
            </a:r>
            <a:r>
              <a:rPr lang="de-DE" sz="1100" dirty="0" err="1"/>
              <a:t>Mostv</a:t>
            </a:r>
            <a:r>
              <a:rPr lang="de-DE" sz="1100" dirty="0"/>
              <a:t>. – </a:t>
            </a:r>
            <a:r>
              <a:rPr lang="de-DE" sz="1100" i="1" dirty="0"/>
              <a:t>fade </a:t>
            </a:r>
            <a:r>
              <a:rPr lang="de-DE" sz="1100" i="1" dirty="0" err="1"/>
              <a:t>Lårfa</a:t>
            </a:r>
            <a:r>
              <a:rPr lang="de-DE" sz="1100" dirty="0"/>
              <a:t> (</a:t>
            </a:r>
            <a:r>
              <a:rPr lang="de-DE" sz="1100" dirty="0" err="1"/>
              <a:t>Loosdorf</a:t>
            </a:r>
            <a:r>
              <a:rPr lang="de-DE" sz="1100" dirty="0"/>
              <a:t>, </a:t>
            </a:r>
            <a:r>
              <a:rPr lang="de-DE" sz="1100" dirty="0" err="1"/>
              <a:t>Mostv</a:t>
            </a:r>
            <a:r>
              <a:rPr lang="de-DE" sz="1100" dirty="0"/>
              <a:t>.)</a:t>
            </a:r>
          </a:p>
          <a:p>
            <a:pPr marL="285750" indent="-285750">
              <a:buFontTx/>
              <a:buAutoNum type="romanUcPeriod"/>
            </a:pPr>
            <a:endParaRPr lang="de-DE" sz="1100" dirty="0"/>
          </a:p>
          <a:p>
            <a:pPr marL="285750" indent="-285750">
              <a:buFontTx/>
              <a:buAutoNum type="romanUcPeriod"/>
            </a:pPr>
            <a:r>
              <a:rPr lang="de-DE" sz="1100" spc="100" dirty="0"/>
              <a:t>Als Charaktereigenschaft oder Verhalten </a:t>
            </a:r>
            <a:r>
              <a:rPr lang="de-DE" sz="1100" dirty="0"/>
              <a:t>1. </a:t>
            </a:r>
            <a:r>
              <a:rPr lang="de-DE" sz="1100" spc="100" dirty="0"/>
              <a:t>'ungesellig; teilnahmslos; missgelaunt'</a:t>
            </a:r>
            <a:r>
              <a:rPr lang="de-DE" sz="1100" dirty="0"/>
              <a:t> </a:t>
            </a:r>
            <a:r>
              <a:rPr lang="de-DE" sz="1100" dirty="0" err="1"/>
              <a:t>mNTir</a:t>
            </a:r>
            <a:r>
              <a:rPr lang="de-DE" sz="1100" dirty="0"/>
              <a:t>.; </a:t>
            </a:r>
            <a:r>
              <a:rPr lang="de-DE" sz="1100" dirty="0" err="1"/>
              <a:t>MKtn</a:t>
            </a:r>
            <a:r>
              <a:rPr lang="de-DE" sz="1100" dirty="0"/>
              <a:t>.; </a:t>
            </a:r>
            <a:r>
              <a:rPr lang="de-DE" sz="1100" dirty="0" err="1"/>
              <a:t>mbair.ObStmk</a:t>
            </a:r>
            <a:r>
              <a:rPr lang="de-DE" sz="1100" dirty="0"/>
              <a:t>., </a:t>
            </a:r>
            <a:r>
              <a:rPr lang="de-DE" sz="1100" dirty="0" err="1"/>
              <a:t>WStmk</a:t>
            </a:r>
            <a:r>
              <a:rPr lang="de-DE" sz="1100" dirty="0"/>
              <a:t>., </a:t>
            </a:r>
            <a:r>
              <a:rPr lang="de-DE" sz="1100" dirty="0" err="1"/>
              <a:t>MStmk</a:t>
            </a:r>
            <a:r>
              <a:rPr lang="de-DE" sz="1100" dirty="0"/>
              <a:t>.; Lung.; </a:t>
            </a:r>
            <a:r>
              <a:rPr lang="de-DE" sz="1100" dirty="0" err="1"/>
              <a:t>Hausrv</a:t>
            </a:r>
            <a:r>
              <a:rPr lang="de-DE" sz="1100" dirty="0"/>
              <a:t>., </a:t>
            </a:r>
            <a:r>
              <a:rPr lang="de-DE" sz="1100" dirty="0" err="1"/>
              <a:t>Traunv</a:t>
            </a:r>
            <a:r>
              <a:rPr lang="de-DE" sz="1100" dirty="0"/>
              <a:t>., </a:t>
            </a:r>
            <a:r>
              <a:rPr lang="de-DE" sz="1100" dirty="0" err="1"/>
              <a:t>Mühlv</a:t>
            </a:r>
            <a:r>
              <a:rPr lang="de-DE" sz="1100" dirty="0"/>
              <a:t>.; </a:t>
            </a:r>
            <a:r>
              <a:rPr lang="de-DE" sz="1100" dirty="0" err="1"/>
              <a:t>Mostv</a:t>
            </a:r>
            <a:r>
              <a:rPr lang="de-DE" sz="1100" dirty="0"/>
              <a:t>., </a:t>
            </a:r>
            <a:r>
              <a:rPr lang="de-DE" sz="1100" dirty="0" err="1"/>
              <a:t>Waldv</a:t>
            </a:r>
            <a:r>
              <a:rPr lang="de-DE" sz="1100" dirty="0"/>
              <a:t>., </a:t>
            </a:r>
            <a:r>
              <a:rPr lang="de-DE" sz="1100" dirty="0" err="1"/>
              <a:t>Weinv</a:t>
            </a:r>
            <a:r>
              <a:rPr lang="de-DE" sz="1100" dirty="0"/>
              <a:t>.; Wien – </a:t>
            </a:r>
            <a:r>
              <a:rPr lang="de-DE" sz="1100" i="1" dirty="0"/>
              <a:t>a </a:t>
            </a:r>
            <a:r>
              <a:rPr lang="de-DE" sz="1100" i="1" dirty="0" err="1"/>
              <a:t>fāder</a:t>
            </a:r>
            <a:r>
              <a:rPr lang="de-DE" sz="1100" i="1" dirty="0"/>
              <a:t> k</a:t>
            </a:r>
            <a:r>
              <a:rPr lang="en-US" sz="1100" i="1" dirty="0"/>
              <a:t>χ</a:t>
            </a:r>
            <a:r>
              <a:rPr lang="de-DE" sz="1100" i="1" dirty="0" err="1"/>
              <a:t>erl</a:t>
            </a:r>
            <a:r>
              <a:rPr lang="de-DE" sz="1100" dirty="0"/>
              <a:t> (</a:t>
            </a:r>
            <a:r>
              <a:rPr lang="de-DE" sz="1100" dirty="0" err="1"/>
              <a:t>Weer</a:t>
            </a:r>
            <a:r>
              <a:rPr lang="de-DE" sz="1100" dirty="0"/>
              <a:t>, </a:t>
            </a:r>
            <a:r>
              <a:rPr lang="de-DE" sz="1100" dirty="0" err="1"/>
              <a:t>mNTir</a:t>
            </a:r>
            <a:r>
              <a:rPr lang="de-DE" sz="1100" dirty="0"/>
              <a:t>.); </a:t>
            </a:r>
            <a:r>
              <a:rPr lang="de-DE" sz="1100" i="1" dirty="0" err="1"/>
              <a:t>dui</a:t>
            </a:r>
            <a:r>
              <a:rPr lang="de-DE" sz="1100" i="1" dirty="0"/>
              <a:t> </a:t>
            </a:r>
            <a:r>
              <a:rPr lang="de-DE" sz="1100" i="1" dirty="0" err="1"/>
              <a:t>schtö</a:t>
            </a:r>
            <a:r>
              <a:rPr lang="de-DE" sz="1100" i="1" baseline="30000" dirty="0" err="1"/>
              <a:t>ü</a:t>
            </a:r>
            <a:r>
              <a:rPr lang="de-DE" sz="1100" i="1" dirty="0" err="1"/>
              <a:t>sti</a:t>
            </a:r>
            <a:r>
              <a:rPr lang="de-DE" sz="1100" i="1" dirty="0"/>
              <a:t> </a:t>
            </a:r>
            <a:r>
              <a:rPr lang="de-DE" sz="1100" i="1" dirty="0" err="1"/>
              <a:t>fād</a:t>
            </a:r>
            <a:r>
              <a:rPr lang="de-DE" sz="1100" dirty="0"/>
              <a:t> (</a:t>
            </a:r>
            <a:r>
              <a:rPr lang="de-DE" sz="1100" dirty="0" err="1"/>
              <a:t>Kautzen</a:t>
            </a:r>
            <a:r>
              <a:rPr lang="de-DE" sz="1100" dirty="0"/>
              <a:t>, </a:t>
            </a:r>
            <a:r>
              <a:rPr lang="de-DE" sz="1100" dirty="0" err="1"/>
              <a:t>Waldv</a:t>
            </a:r>
            <a:r>
              <a:rPr lang="de-DE" sz="1100" dirty="0"/>
              <a:t>.) 2. </a:t>
            </a:r>
            <a:r>
              <a:rPr lang="de-DE" sz="1100" spc="100" dirty="0"/>
              <a:t>'empfindlich'</a:t>
            </a:r>
            <a:r>
              <a:rPr lang="de-DE" sz="1100" dirty="0"/>
              <a:t> </a:t>
            </a:r>
            <a:r>
              <a:rPr lang="de-DE" sz="1100" dirty="0" err="1"/>
              <a:t>Mühlv</a:t>
            </a:r>
            <a:r>
              <a:rPr lang="de-DE" sz="1100" dirty="0"/>
              <a:t>. 3. </a:t>
            </a:r>
            <a:r>
              <a:rPr lang="de-DE" sz="1100" spc="100" dirty="0"/>
              <a:t>'langsam' </a:t>
            </a:r>
            <a:r>
              <a:rPr lang="de-DE" sz="1100" dirty="0" err="1"/>
              <a:t>Hausrv</a:t>
            </a:r>
            <a:r>
              <a:rPr lang="de-DE" sz="1100" dirty="0"/>
              <a:t>. – </a:t>
            </a:r>
            <a:r>
              <a:rPr lang="de-DE" sz="1100" i="1" dirty="0" err="1"/>
              <a:t>τu</a:t>
            </a:r>
            <a:r>
              <a:rPr lang="de-DE" sz="1100" i="1" dirty="0"/>
              <a:t> </a:t>
            </a:r>
            <a:r>
              <a:rPr lang="de-DE" sz="1100" i="1" dirty="0" err="1"/>
              <a:t>ϕadɐ</a:t>
            </a:r>
            <a:r>
              <a:rPr lang="de-DE" sz="1100" i="1" dirty="0"/>
              <a:t> </a:t>
            </a:r>
            <a:r>
              <a:rPr lang="de-DE" sz="1100" i="1" dirty="0" err="1"/>
              <a:t>τre͂ntßɐ</a:t>
            </a:r>
            <a:r>
              <a:rPr lang="de-DE" sz="1100" i="1" dirty="0"/>
              <a:t> </a:t>
            </a:r>
            <a:r>
              <a:rPr lang="de-DE" sz="1100" i="1" dirty="0" err="1"/>
              <a:t>τu</a:t>
            </a:r>
            <a:r>
              <a:rPr lang="de-DE" sz="1100" dirty="0"/>
              <a:t> (</a:t>
            </a:r>
            <a:r>
              <a:rPr lang="de-DE" sz="1100" cap="small" dirty="0"/>
              <a:t>Neuner</a:t>
            </a:r>
            <a:r>
              <a:rPr lang="de-DE" sz="1100" dirty="0"/>
              <a:t> 1966: 236; </a:t>
            </a:r>
            <a:r>
              <a:rPr lang="de-DE" sz="1100" dirty="0" err="1"/>
              <a:t>Ungenach</a:t>
            </a:r>
            <a:r>
              <a:rPr lang="de-DE" sz="1100" dirty="0"/>
              <a:t>, </a:t>
            </a:r>
            <a:r>
              <a:rPr lang="de-DE" sz="1100" dirty="0" err="1"/>
              <a:t>Hausrv</a:t>
            </a:r>
            <a:r>
              <a:rPr lang="de-DE" sz="1100" dirty="0"/>
              <a:t>.) 4. </a:t>
            </a:r>
            <a:r>
              <a:rPr lang="de-DE" sz="1100" spc="100" dirty="0"/>
              <a:t>'provokant' </a:t>
            </a:r>
            <a:r>
              <a:rPr lang="de-DE" sz="1100" dirty="0"/>
              <a:t>Lung. – </a:t>
            </a:r>
            <a:r>
              <a:rPr lang="de-DE" sz="1100" i="1" dirty="0" err="1"/>
              <a:t>fād</a:t>
            </a:r>
            <a:r>
              <a:rPr lang="de-DE" sz="1100" i="1" dirty="0"/>
              <a:t> k</a:t>
            </a:r>
            <a:r>
              <a:rPr lang="en-US" sz="1100" i="1" dirty="0"/>
              <a:t>χ</a:t>
            </a:r>
            <a:r>
              <a:rPr lang="de-DE" sz="1100" i="1" dirty="0" err="1"/>
              <a:t>ret</a:t>
            </a:r>
            <a:r>
              <a:rPr lang="de-DE" sz="1100" dirty="0"/>
              <a:t> (</a:t>
            </a:r>
            <a:r>
              <a:rPr lang="de-DE" sz="1100" dirty="0" err="1"/>
              <a:t>Zederhaus</a:t>
            </a:r>
            <a:r>
              <a:rPr lang="de-DE" sz="1100" dirty="0"/>
              <a:t>, Lung.) 5. </a:t>
            </a:r>
            <a:r>
              <a:rPr lang="de-DE" sz="1100" spc="100" dirty="0"/>
              <a:t>'zu zärtlich' </a:t>
            </a:r>
            <a:r>
              <a:rPr lang="de-DE" sz="1100" dirty="0" err="1"/>
              <a:t>Innv</a:t>
            </a:r>
            <a:r>
              <a:rPr lang="de-DE" sz="1100" dirty="0"/>
              <a:t>. 6.</a:t>
            </a:r>
            <a:r>
              <a:rPr lang="de-DE" sz="1100" spc="100" dirty="0"/>
              <a:t> 'geneigt zu schäkern' </a:t>
            </a:r>
            <a:r>
              <a:rPr lang="de-DE" sz="1100" dirty="0" err="1"/>
              <a:t>Mühlv</a:t>
            </a:r>
            <a:r>
              <a:rPr lang="de-DE" sz="1100" dirty="0"/>
              <a:t>.</a:t>
            </a:r>
          </a:p>
        </p:txBody>
      </p:sp>
      <p:sp>
        <p:nvSpPr>
          <p:cNvPr id="32" name="Ellipse 31"/>
          <p:cNvSpPr/>
          <p:nvPr/>
        </p:nvSpPr>
        <p:spPr>
          <a:xfrm>
            <a:off x="9432000" y="2060050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3" name="Ellipse 32"/>
          <p:cNvSpPr/>
          <p:nvPr/>
        </p:nvSpPr>
        <p:spPr>
          <a:xfrm>
            <a:off x="9432000" y="2375952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4" name="Ellipse 33"/>
          <p:cNvSpPr/>
          <p:nvPr/>
        </p:nvSpPr>
        <p:spPr>
          <a:xfrm>
            <a:off x="9432000" y="3100252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5" name="Ellipse 34"/>
          <p:cNvSpPr/>
          <p:nvPr/>
        </p:nvSpPr>
        <p:spPr>
          <a:xfrm>
            <a:off x="9432000" y="3423200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2C502B1-61D3-4AD7-9CC3-6C79B85A7A76}"/>
              </a:ext>
            </a:extLst>
          </p:cNvPr>
          <p:cNvSpPr txBox="1"/>
          <p:nvPr/>
        </p:nvSpPr>
        <p:spPr>
          <a:xfrm>
            <a:off x="2817485" y="6019180"/>
            <a:ext cx="6878745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Wortbildung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7F397D8-E90C-46E0-99D7-852B891FD23C}"/>
              </a:ext>
            </a:extLst>
          </p:cNvPr>
          <p:cNvSpPr/>
          <p:nvPr/>
        </p:nvSpPr>
        <p:spPr>
          <a:xfrm>
            <a:off x="9432000" y="6057955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8C4043B-1DA9-4326-AA35-C8260CC6BAE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35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58DD667-77C7-43F8-8959-A6A56C150FD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E3943680-3345-4942-A475-58A9EAE24C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58" y="4635346"/>
            <a:ext cx="323614" cy="32361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Anzeige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Artikel: </a:t>
            </a:r>
            <a:r>
              <a:rPr kumimoji="0" lang="de-DE" sz="10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fad</a:t>
            </a: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spcAft>
                <a:spcPts val="225"/>
              </a:spcAft>
            </a:pPr>
            <a:r>
              <a:rPr lang="de-DE" sz="1050" dirty="0" smtClean="0">
                <a:solidFill>
                  <a:schemeClr val="tx1"/>
                </a:solidFill>
                <a:latin typeface="Calibri" panose="020F0502020204030204"/>
              </a:rPr>
              <a:t>Bedeutung: </a:t>
            </a:r>
            <a:r>
              <a:rPr lang="de-DE" sz="1100" spc="100" dirty="0">
                <a:solidFill>
                  <a:prstClr val="black"/>
                </a:solidFill>
              </a:rPr>
              <a:t>'farblos'</a:t>
            </a:r>
            <a:endParaRPr lang="de-DE" sz="1050" dirty="0" smtClean="0">
              <a:solidFill>
                <a:schemeClr val="tx1"/>
              </a:solidFill>
              <a:latin typeface="Calibri" panose="020F0502020204030204"/>
            </a:endParaRPr>
          </a:p>
          <a:p>
            <a:pPr lvl="0">
              <a:spcAft>
                <a:spcPts val="225"/>
              </a:spcAft>
            </a:pPr>
            <a:r>
              <a:rPr lang="de-DE" sz="1050" dirty="0" smtClean="0">
                <a:solidFill>
                  <a:schemeClr val="tx1"/>
                </a:solidFill>
                <a:latin typeface="Calibri" panose="020F0502020204030204"/>
              </a:rPr>
              <a:t>Belegsatz: </a:t>
            </a:r>
            <a:r>
              <a:rPr lang="de-DE" sz="1050" i="1" dirty="0" err="1" smtClean="0">
                <a:solidFill>
                  <a:schemeClr val="tx1"/>
                </a:solidFill>
              </a:rPr>
              <a:t>fādi</a:t>
            </a:r>
            <a:r>
              <a:rPr lang="de-DE" sz="1050" i="1" dirty="0" smtClean="0">
                <a:solidFill>
                  <a:schemeClr val="tx1"/>
                </a:solidFill>
              </a:rPr>
              <a:t> </a:t>
            </a:r>
            <a:r>
              <a:rPr lang="de-DE" sz="1050" i="1" dirty="0" err="1">
                <a:solidFill>
                  <a:schemeClr val="tx1"/>
                </a:solidFill>
              </a:rPr>
              <a:t>Lęfzn</a:t>
            </a:r>
            <a:r>
              <a:rPr lang="de-DE" sz="1050" dirty="0">
                <a:solidFill>
                  <a:schemeClr val="tx1"/>
                </a:solidFill>
              </a:rPr>
              <a:t> (</a:t>
            </a:r>
            <a:r>
              <a:rPr lang="de-DE" sz="1050" dirty="0" err="1">
                <a:solidFill>
                  <a:schemeClr val="tx1"/>
                </a:solidFill>
              </a:rPr>
              <a:t>Kreuttal</a:t>
            </a:r>
            <a:r>
              <a:rPr lang="de-DE" sz="1050" dirty="0">
                <a:solidFill>
                  <a:schemeClr val="tx1"/>
                </a:solidFill>
              </a:rPr>
              <a:t>, </a:t>
            </a:r>
            <a:r>
              <a:rPr lang="de-DE" sz="1050" dirty="0" err="1">
                <a:solidFill>
                  <a:schemeClr val="tx1"/>
                </a:solidFill>
              </a:rPr>
              <a:t>Weinv</a:t>
            </a:r>
            <a:r>
              <a:rPr lang="de-DE" sz="1050" dirty="0">
                <a:solidFill>
                  <a:schemeClr val="tx1"/>
                </a:solidFill>
              </a:rPr>
              <a:t>.)</a:t>
            </a:r>
            <a:endParaRPr lang="de-DE" sz="1050" spc="100" dirty="0" smtClean="0">
              <a:solidFill>
                <a:schemeClr val="tx1"/>
              </a:solidFill>
            </a:endParaRPr>
          </a:p>
          <a:p>
            <a:pPr lvl="0">
              <a:spcAft>
                <a:spcPts val="225"/>
              </a:spcAft>
            </a:pPr>
            <a:endParaRPr kumimoji="0" lang="de-DE" sz="105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spcAft>
                <a:spcPts val="225"/>
              </a:spcAft>
            </a:pPr>
            <a:endParaRPr lang="de-DE" sz="1050" spc="100" dirty="0" smtClean="0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CE803C43-5655-47A4-97E7-B3B28F22FD9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4CF5949-18E1-4CE8-B04A-B88AC46E2C0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CE360A7-935D-4BF7-9BA1-DB3E3F6F607F}"/>
              </a:ext>
            </a:extLst>
          </p:cNvPr>
          <p:cNvSpPr/>
          <p:nvPr/>
        </p:nvSpPr>
        <p:spPr>
          <a:xfrm>
            <a:off x="9869545" y="1486908"/>
            <a:ext cx="1484255" cy="4552921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Hintergrund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Standard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</a:t>
            </a:r>
            <a:r>
              <a:rPr lang="de-DE" sz="1100" dirty="0" err="1">
                <a:solidFill>
                  <a:schemeClr val="tx1"/>
                </a:solidFill>
              </a:rPr>
              <a:t>OpenStreetMaps</a:t>
            </a:r>
            <a:endParaRPr lang="de-DE" sz="1100" dirty="0">
              <a:solidFill>
                <a:schemeClr val="tx1"/>
              </a:solidFill>
            </a:endParaRP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Satellit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Kartenelemente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Bundesländer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Großregionen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Kleinregionen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Straßen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Gebirge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Farbpalette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3A16EAE-17E4-42CA-997F-BD4830BD3F52}"/>
              </a:ext>
            </a:extLst>
          </p:cNvPr>
          <p:cNvSpPr/>
          <p:nvPr/>
        </p:nvSpPr>
        <p:spPr>
          <a:xfrm>
            <a:off x="9974428" y="4498760"/>
            <a:ext cx="83974" cy="1581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4DD3A41-7888-4F2B-A3F8-EE521E4E003C}"/>
              </a:ext>
            </a:extLst>
          </p:cNvPr>
          <p:cNvSpPr/>
          <p:nvPr/>
        </p:nvSpPr>
        <p:spPr>
          <a:xfrm>
            <a:off x="10058402" y="4498760"/>
            <a:ext cx="83974" cy="1581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D358BBB-885C-41FA-9313-56BA613C1E3A}"/>
              </a:ext>
            </a:extLst>
          </p:cNvPr>
          <p:cNvSpPr/>
          <p:nvPr/>
        </p:nvSpPr>
        <p:spPr>
          <a:xfrm>
            <a:off x="10142376" y="4498760"/>
            <a:ext cx="83974" cy="158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D218ED99-10A1-4856-99AC-22E98E5CD6A7}"/>
              </a:ext>
            </a:extLst>
          </p:cNvPr>
          <p:cNvSpPr/>
          <p:nvPr/>
        </p:nvSpPr>
        <p:spPr>
          <a:xfrm>
            <a:off x="10789776" y="4498760"/>
            <a:ext cx="83974" cy="158157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4ADD8AD-CF0D-4FFB-BCC0-0BD930112A18}"/>
              </a:ext>
            </a:extLst>
          </p:cNvPr>
          <p:cNvSpPr/>
          <p:nvPr/>
        </p:nvSpPr>
        <p:spPr>
          <a:xfrm>
            <a:off x="10873750" y="4498760"/>
            <a:ext cx="83974" cy="158157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EE0E5B7-2387-47B9-96C9-A8950520CC99}"/>
              </a:ext>
            </a:extLst>
          </p:cNvPr>
          <p:cNvSpPr/>
          <p:nvPr/>
        </p:nvSpPr>
        <p:spPr>
          <a:xfrm>
            <a:off x="10957724" y="4498760"/>
            <a:ext cx="83974" cy="158157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BCCA1B99-7F09-49E1-AFFC-C9DC984BECD4}"/>
              </a:ext>
            </a:extLst>
          </p:cNvPr>
          <p:cNvSpPr/>
          <p:nvPr/>
        </p:nvSpPr>
        <p:spPr>
          <a:xfrm>
            <a:off x="10376502" y="4498760"/>
            <a:ext cx="83974" cy="1581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F488A11-9F25-4B7E-8532-4DB661560B09}"/>
              </a:ext>
            </a:extLst>
          </p:cNvPr>
          <p:cNvSpPr/>
          <p:nvPr/>
        </p:nvSpPr>
        <p:spPr>
          <a:xfrm>
            <a:off x="10460476" y="4498760"/>
            <a:ext cx="83974" cy="1581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09E9457E-7560-4122-926B-382D44E90E77}"/>
              </a:ext>
            </a:extLst>
          </p:cNvPr>
          <p:cNvSpPr/>
          <p:nvPr/>
        </p:nvSpPr>
        <p:spPr>
          <a:xfrm>
            <a:off x="10544450" y="4498760"/>
            <a:ext cx="83974" cy="15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83FC007-F077-494C-8BCB-257504602D2A}"/>
              </a:ext>
            </a:extLst>
          </p:cNvPr>
          <p:cNvSpPr/>
          <p:nvPr/>
        </p:nvSpPr>
        <p:spPr>
          <a:xfrm>
            <a:off x="9943497" y="5474609"/>
            <a:ext cx="1336350" cy="41577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ò"/>
            </a:pPr>
            <a:r>
              <a:rPr lang="de-DE" sz="1050" b="1" dirty="0"/>
              <a:t>Karte exportieren (</a:t>
            </a:r>
            <a:r>
              <a:rPr lang="de-DE" sz="1050" b="1" dirty="0" err="1"/>
              <a:t>png</a:t>
            </a:r>
            <a:r>
              <a:rPr lang="de-DE" sz="1050" b="1" dirty="0"/>
              <a:t>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0" y="1476000"/>
            <a:ext cx="7482417" cy="5292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Datenbank-Suche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59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2772000" y="1564608"/>
            <a:ext cx="6695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Hintergrund auswählen: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Karte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Word Cloud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Meistgesuchte Artikel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Artikel der Woche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200" b="1" dirty="0" smtClean="0"/>
              <a:t>Kommentar zur Suche: </a:t>
            </a:r>
          </a:p>
          <a:p>
            <a:r>
              <a:rPr lang="de-DE" sz="1200" dirty="0" smtClean="0"/>
              <a:t>Überlegen bzw. prüfen, ob kombinierte Suchen möglich sind! Wenn ja, gibt es Einschränkungen bei der Anzahl der Suchfilter? </a:t>
            </a:r>
            <a:endParaRPr lang="de-DE" sz="1200" dirty="0"/>
          </a:p>
        </p:txBody>
      </p:sp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smtClean="0">
                <a:solidFill>
                  <a:schemeClr val="tx1"/>
                </a:solidFill>
              </a:rPr>
              <a:t>Suchmöglichkeiten in der WBÖ-DB</a:t>
            </a:r>
            <a:endParaRPr lang="de-DE" sz="1050" b="1" dirty="0" smtClean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smtClean="0">
                <a:solidFill>
                  <a:schemeClr val="tx1"/>
                </a:solidFill>
              </a:rPr>
              <a:t>Suche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sp>
        <p:nvSpPr>
          <p:cNvPr id="4" name="Rechteck 3"/>
          <p:cNvSpPr/>
          <p:nvPr/>
        </p:nvSpPr>
        <p:spPr>
          <a:xfrm>
            <a:off x="985487" y="3195410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Bitte auswählen …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Gleichschenkliges Dreieck 26">
            <a:extLst>
              <a:ext uri="{FF2B5EF4-FFF2-40B4-BE49-F238E27FC236}">
                <a16:creationId xmlns:a16="http://schemas.microsoft.com/office/drawing/2014/main" id="{9C208E04-9363-41EF-89B6-0518E3284619}"/>
              </a:ext>
            </a:extLst>
          </p:cNvPr>
          <p:cNvSpPr/>
          <p:nvPr/>
        </p:nvSpPr>
        <p:spPr>
          <a:xfrm rot="10800000" flipH="1">
            <a:off x="2174404" y="3290961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2531058-C631-4A84-B1BC-B274DE17EA92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35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2D654C1-4F64-4252-B834-D526A93506D2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1759098-C4BC-4A93-97D8-0FB6C7BE7617}"/>
              </a:ext>
            </a:extLst>
          </p:cNvPr>
          <p:cNvSpPr txBox="1"/>
          <p:nvPr/>
        </p:nvSpPr>
        <p:spPr>
          <a:xfrm>
            <a:off x="1015371" y="5868500"/>
            <a:ext cx="1239314" cy="307777"/>
          </a:xfrm>
          <a:prstGeom prst="rect">
            <a:avLst/>
          </a:prstGeom>
          <a:ln>
            <a:rou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de-AT" sz="1400" b="1" dirty="0"/>
              <a:t>Kartenanzeige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985484" y="3432228"/>
            <a:ext cx="1604156" cy="1223412"/>
          </a:xfrm>
          <a:prstGeom prst="rect">
            <a:avLst/>
          </a:prstGeom>
          <a:solidFill>
            <a:schemeClr val="bg1"/>
          </a:solidFill>
          <a:ln w="3175">
            <a:solidFill>
              <a:srgbClr val="0047BB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/>
              <a:t>in allen Feldern</a:t>
            </a:r>
          </a:p>
          <a:p>
            <a:r>
              <a:rPr lang="de-DE" sz="1050" u="sng" dirty="0"/>
              <a:t>nach Hauptlemma</a:t>
            </a:r>
          </a:p>
          <a:p>
            <a:r>
              <a:rPr lang="de-DE" sz="1050" dirty="0"/>
              <a:t>nach Bedeutung</a:t>
            </a:r>
          </a:p>
          <a:p>
            <a:r>
              <a:rPr lang="de-DE" sz="1050" dirty="0"/>
              <a:t>nach Lautung</a:t>
            </a:r>
          </a:p>
          <a:p>
            <a:r>
              <a:rPr lang="de-DE" sz="1050" dirty="0"/>
              <a:t>nach Kontext</a:t>
            </a:r>
          </a:p>
          <a:p>
            <a:r>
              <a:rPr lang="de-DE" sz="1050" dirty="0"/>
              <a:t>nach </a:t>
            </a:r>
            <a:r>
              <a:rPr lang="de-DE" sz="1050" dirty="0" err="1"/>
              <a:t>Fragebobennummer</a:t>
            </a:r>
            <a:endParaRPr lang="de-DE" sz="1050" dirty="0"/>
          </a:p>
          <a:p>
            <a:r>
              <a:rPr lang="de-DE" sz="1050" dirty="0"/>
              <a:t>…</a:t>
            </a:r>
          </a:p>
        </p:txBody>
      </p:sp>
      <p:pic>
        <p:nvPicPr>
          <p:cNvPr id="30" name="Google Shape;127;p17" descr="Open ...">
            <a:extLst>
              <a:ext uri="{FF2B5EF4-FFF2-40B4-BE49-F238E27FC236}">
                <a16:creationId xmlns:a16="http://schemas.microsoft.com/office/drawing/2014/main" id="{247B1BA6-8975-4A0B-B773-6B15A46E1B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854" y="3669051"/>
            <a:ext cx="490212" cy="324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87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smtClean="0">
                <a:solidFill>
                  <a:schemeClr val="tx1"/>
                </a:solidFill>
              </a:rPr>
              <a:t>Suchmöglichkeiten in der WBÖ-DB</a:t>
            </a: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smtClean="0">
                <a:solidFill>
                  <a:schemeClr val="tx1"/>
                </a:solidFill>
              </a:rPr>
              <a:t>Suche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>
                <a:solidFill>
                  <a:schemeClr val="tx1"/>
                </a:solidFill>
              </a:rPr>
              <a:t>Ergebnisanzeige</a:t>
            </a: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786855"/>
              </p:ext>
            </p:extLst>
          </p:nvPr>
        </p:nvGraphicFramePr>
        <p:xfrm>
          <a:off x="2586181" y="1956011"/>
          <a:ext cx="9085528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746">
                  <a:extLst>
                    <a:ext uri="{9D8B030D-6E8A-4147-A177-3AD203B41FA5}">
                      <a16:colId xmlns:a16="http://schemas.microsoft.com/office/drawing/2014/main" val="1537663326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2316984530"/>
                    </a:ext>
                  </a:extLst>
                </a:gridCol>
                <a:gridCol w="563418">
                  <a:extLst>
                    <a:ext uri="{9D8B030D-6E8A-4147-A177-3AD203B41FA5}">
                      <a16:colId xmlns:a16="http://schemas.microsoft.com/office/drawing/2014/main" val="3524168066"/>
                    </a:ext>
                  </a:extLst>
                </a:gridCol>
                <a:gridCol w="785091">
                  <a:extLst>
                    <a:ext uri="{9D8B030D-6E8A-4147-A177-3AD203B41FA5}">
                      <a16:colId xmlns:a16="http://schemas.microsoft.com/office/drawing/2014/main" val="530125645"/>
                    </a:ext>
                  </a:extLst>
                </a:gridCol>
                <a:gridCol w="1302327">
                  <a:extLst>
                    <a:ext uri="{9D8B030D-6E8A-4147-A177-3AD203B41FA5}">
                      <a16:colId xmlns:a16="http://schemas.microsoft.com/office/drawing/2014/main" val="1240714685"/>
                    </a:ext>
                  </a:extLst>
                </a:gridCol>
                <a:gridCol w="1031459">
                  <a:extLst>
                    <a:ext uri="{9D8B030D-6E8A-4147-A177-3AD203B41FA5}">
                      <a16:colId xmlns:a16="http://schemas.microsoft.com/office/drawing/2014/main" val="4244871147"/>
                    </a:ext>
                  </a:extLst>
                </a:gridCol>
                <a:gridCol w="1120614">
                  <a:extLst>
                    <a:ext uri="{9D8B030D-6E8A-4147-A177-3AD203B41FA5}">
                      <a16:colId xmlns:a16="http://schemas.microsoft.com/office/drawing/2014/main" val="1378129988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402870818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229819418"/>
                    </a:ext>
                  </a:extLst>
                </a:gridCol>
                <a:gridCol w="341745">
                  <a:extLst>
                    <a:ext uri="{9D8B030D-6E8A-4147-A177-3AD203B41FA5}">
                      <a16:colId xmlns:a16="http://schemas.microsoft.com/office/drawing/2014/main" val="2955391053"/>
                    </a:ext>
                  </a:extLst>
                </a:gridCol>
                <a:gridCol w="535709">
                  <a:extLst>
                    <a:ext uri="{9D8B030D-6E8A-4147-A177-3AD203B41FA5}">
                      <a16:colId xmlns:a16="http://schemas.microsoft.com/office/drawing/2014/main" val="256448430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18449728"/>
                    </a:ext>
                  </a:extLst>
                </a:gridCol>
              </a:tblGrid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Hauptlemma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Wortart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Kontext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FB-</a:t>
                      </a:r>
                      <a:r>
                        <a:rPr lang="de-DE" sz="850" dirty="0" err="1"/>
                        <a:t>Nr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Großreg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Bundesl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850" dirty="0"/>
                        <a:t>Anzeigen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dirty="0" err="1"/>
                        <a:t>Ausw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02479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St. Anton am Arlberg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9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4920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 </a:t>
                      </a:r>
                      <a:r>
                        <a:rPr lang="de-DE" sz="850" i="1" dirty="0" err="1"/>
                        <a:t>drãĩ</a:t>
                      </a:r>
                      <a:r>
                        <a:rPr lang="de-DE" sz="850" i="1" baseline="30000" dirty="0" err="1"/>
                        <a:t>n</a:t>
                      </a:r>
                      <a:r>
                        <a:rPr lang="de-DE" sz="850" i="1" dirty="0" err="1"/>
                        <a:t>schãũ</a:t>
                      </a:r>
                      <a:r>
                        <a:rPr lang="de-DE" sz="850" i="1" baseline="30000" dirty="0" err="1"/>
                        <a:t>n</a:t>
                      </a:r>
                      <a:r>
                        <a:rPr lang="de-DE" sz="850" i="1" dirty="0"/>
                        <a:t> / fad dreinschauen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103A19 (m): dreinschauen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Dunkelsteinerwald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25582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fād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</a:t>
                      </a:r>
                      <a:r>
                        <a:rPr lang="el-GR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jem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anstänkern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Zederhaus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Lung.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Sbg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509495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fads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Flėisch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fades Fleisch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21C3: Fleisch in </a:t>
                      </a:r>
                      <a:r>
                        <a:rPr lang="de-DE" sz="850" dirty="0" err="1"/>
                        <a:t>best.Zustand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Gramastetten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Mühlv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852153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was </a:t>
                      </a:r>
                      <a:r>
                        <a:rPr lang="de-DE" sz="850" i="1" dirty="0" err="1"/>
                        <a:t>fad‘s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Ungenach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Hausrv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493935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5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φ</a:t>
                      </a:r>
                      <a:r>
                        <a:rPr lang="de-DE" sz="85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Herzogenburg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574492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/>
                        <a:t>nicht unterhaltend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Salzburg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Flachg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Sbg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089691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fade </a:t>
                      </a:r>
                      <a:r>
                        <a:rPr lang="de-DE" sz="850" i="1" dirty="0" err="1"/>
                        <a:t>Lårfa</a:t>
                      </a:r>
                      <a:r>
                        <a:rPr lang="de-DE" sz="850" i="1" dirty="0"/>
                        <a:t> [</a:t>
                      </a:r>
                      <a:r>
                        <a:rPr lang="de-DE" sz="850" i="1" dirty="0" err="1"/>
                        <a:t>fl</a:t>
                      </a:r>
                      <a:r>
                        <a:rPr lang="de-DE" sz="850" i="1" dirty="0"/>
                        <a:t>] / </a:t>
                      </a:r>
                      <a:r>
                        <a:rPr lang="de-DE" sz="850" i="1" dirty="0" err="1"/>
                        <a:t>häßliches</a:t>
                      </a:r>
                      <a:r>
                        <a:rPr lang="de-DE" sz="850" i="1" dirty="0"/>
                        <a:t>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1G9 (1): </a:t>
                      </a:r>
                      <a:r>
                        <a:rPr lang="de-DE" sz="850" dirty="0" err="1"/>
                        <a:t>häßliches</a:t>
                      </a:r>
                      <a:r>
                        <a:rPr lang="de-DE" sz="850" dirty="0"/>
                        <a:t>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Waidhofen</a:t>
                      </a:r>
                      <a:r>
                        <a:rPr lang="de-DE" sz="850" dirty="0"/>
                        <a:t> an der Ybbs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003509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fads</a:t>
                      </a:r>
                      <a:r>
                        <a:rPr lang="de-DE" sz="850" i="1" dirty="0"/>
                        <a:t> Gfrieß [n] / dummes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Reichenau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MKtn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Ktn.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12702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fat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zu zärtlich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Loosdorf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9581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Die Schule war ihm zu fad / Die Schule war ihm zu 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Gersthof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63134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a </a:t>
                      </a:r>
                      <a:r>
                        <a:rPr lang="de-DE" sz="850" i="1" dirty="0" err="1"/>
                        <a:t>fāder</a:t>
                      </a:r>
                      <a:r>
                        <a:rPr lang="de-DE" sz="850" i="1" dirty="0"/>
                        <a:t> k</a:t>
                      </a:r>
                      <a:r>
                        <a:rPr lang="el-GR" sz="850" i="1" dirty="0"/>
                        <a:t>χ</a:t>
                      </a:r>
                      <a:r>
                        <a:rPr lang="de-DE" sz="850" i="1" dirty="0" err="1"/>
                        <a:t>erl</a:t>
                      </a:r>
                      <a:r>
                        <a:rPr lang="de-DE" sz="850" i="1" dirty="0"/>
                        <a:t> [</a:t>
                      </a:r>
                      <a:r>
                        <a:rPr lang="de-DE" sz="850" i="1" dirty="0" err="1"/>
                        <a:t>fl</a:t>
                      </a:r>
                      <a:r>
                        <a:rPr lang="de-DE" sz="850" i="1" dirty="0"/>
                        <a:t>] / ein fader Kerl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88A13: ungesellig (ungut)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Weer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37390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fâd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mißgelaunt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EFb</a:t>
                      </a:r>
                      <a:r>
                        <a:rPr lang="de-DE" sz="850" dirty="0"/>
                        <a:t>. 5/49: </a:t>
                      </a:r>
                      <a:r>
                        <a:rPr lang="de-DE" sz="850" dirty="0" err="1"/>
                        <a:t>mißgelaunt</a:t>
                      </a:r>
                      <a:r>
                        <a:rPr lang="de-DE" sz="8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Kopfing</a:t>
                      </a:r>
                      <a:r>
                        <a:rPr lang="de-DE" sz="850" dirty="0"/>
                        <a:t> im Innkreis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Innv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881867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530670"/>
                  </a:ext>
                </a:extLst>
              </a:tr>
            </a:tbl>
          </a:graphicData>
        </a:graphic>
      </p:graphicFrame>
      <p:sp>
        <p:nvSpPr>
          <p:cNvPr id="34" name="Rechteck 33">
            <a:extLst>
              <a:ext uri="{FF2B5EF4-FFF2-40B4-BE49-F238E27FC236}">
                <a16:creationId xmlns:a16="http://schemas.microsoft.com/office/drawing/2014/main" id="{CE803C43-5655-47A4-97E7-B3B28F22FD9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35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4CF5949-18E1-4CE8-B04A-B88AC46E2C0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F40F1C40-BAC5-4CBE-9AC4-956122E8D1CE}"/>
              </a:ext>
            </a:extLst>
          </p:cNvPr>
          <p:cNvSpPr/>
          <p:nvPr/>
        </p:nvSpPr>
        <p:spPr>
          <a:xfrm>
            <a:off x="985487" y="4145895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Bitte auswählen …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2" name="Gleichschenkliges Dreieck 41">
            <a:extLst>
              <a:ext uri="{FF2B5EF4-FFF2-40B4-BE49-F238E27FC236}">
                <a16:creationId xmlns:a16="http://schemas.microsoft.com/office/drawing/2014/main" id="{C1DB1909-2FE2-4D99-B9B3-E9F576094F32}"/>
              </a:ext>
            </a:extLst>
          </p:cNvPr>
          <p:cNvSpPr/>
          <p:nvPr/>
        </p:nvSpPr>
        <p:spPr>
          <a:xfrm rot="10800000" flipH="1">
            <a:off x="2174404" y="4241446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535FF456-3709-4950-A0CA-063B1F831BC1}"/>
              </a:ext>
            </a:extLst>
          </p:cNvPr>
          <p:cNvSpPr txBox="1"/>
          <p:nvPr/>
        </p:nvSpPr>
        <p:spPr>
          <a:xfrm>
            <a:off x="985483" y="4382713"/>
            <a:ext cx="1670149" cy="2354491"/>
          </a:xfrm>
          <a:prstGeom prst="rect">
            <a:avLst/>
          </a:prstGeom>
          <a:solidFill>
            <a:schemeClr val="bg1"/>
          </a:solidFill>
          <a:ln w="3175">
            <a:solidFill>
              <a:srgbClr val="0047BB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i="1" dirty="0"/>
              <a:t>Default</a:t>
            </a:r>
            <a:r>
              <a:rPr lang="de-DE" sz="1050" dirty="0"/>
              <a:t> </a:t>
            </a:r>
          </a:p>
          <a:p>
            <a:r>
              <a:rPr lang="de-DE" sz="1050" dirty="0"/>
              <a:t>Hauptlemma		v</a:t>
            </a:r>
          </a:p>
          <a:p>
            <a:r>
              <a:rPr lang="de-DE" sz="1050" dirty="0"/>
              <a:t>Nebenlemma</a:t>
            </a:r>
          </a:p>
          <a:p>
            <a:r>
              <a:rPr lang="de-DE" sz="1050" dirty="0"/>
              <a:t>ID</a:t>
            </a:r>
          </a:p>
          <a:p>
            <a:r>
              <a:rPr lang="de-DE" sz="1050" dirty="0"/>
              <a:t>Wortart			v</a:t>
            </a:r>
          </a:p>
          <a:p>
            <a:r>
              <a:rPr lang="de-DE" sz="1050" dirty="0"/>
              <a:t>Lautung			v</a:t>
            </a:r>
          </a:p>
          <a:p>
            <a:r>
              <a:rPr lang="de-DE" sz="1050" dirty="0"/>
              <a:t>Bedeutung		v</a:t>
            </a:r>
          </a:p>
          <a:p>
            <a:r>
              <a:rPr lang="de-DE" sz="1050" dirty="0"/>
              <a:t>Kontext			v</a:t>
            </a:r>
          </a:p>
          <a:p>
            <a:r>
              <a:rPr lang="de-DE" sz="1050" dirty="0"/>
              <a:t>Fragebogen-Nr.		v</a:t>
            </a:r>
          </a:p>
          <a:p>
            <a:r>
              <a:rPr lang="de-DE" sz="1050" dirty="0"/>
              <a:t>Ort			v</a:t>
            </a:r>
          </a:p>
          <a:p>
            <a:r>
              <a:rPr lang="de-DE" sz="1050" dirty="0"/>
              <a:t>Kleinregion</a:t>
            </a:r>
          </a:p>
          <a:p>
            <a:r>
              <a:rPr lang="de-DE" sz="1050" dirty="0"/>
              <a:t>Großregion		v</a:t>
            </a:r>
          </a:p>
          <a:p>
            <a:r>
              <a:rPr lang="de-DE" sz="1050" dirty="0"/>
              <a:t>Bundesland</a:t>
            </a:r>
          </a:p>
          <a:p>
            <a:r>
              <a:rPr lang="de-DE" sz="1050" dirty="0"/>
              <a:t>…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59CD45F-F528-4D55-AC42-F2E86C1E6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220421"/>
            <a:ext cx="150091" cy="15009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6E0D85ED-2E8C-4E2A-8DD6-CF696C5306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511361"/>
            <a:ext cx="150091" cy="15009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F09A981-E924-4F67-B663-75E71271CB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853108"/>
            <a:ext cx="150091" cy="15009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86BEB01-5805-4335-8D23-08A48EB74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204094"/>
            <a:ext cx="150091" cy="15009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49B52FE-9E89-4083-98EF-4B6A119822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490424"/>
            <a:ext cx="150091" cy="15009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FBB064B2-F43B-4A9F-BE7F-11097A7EBC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721333"/>
            <a:ext cx="150091" cy="15009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05577DA3-D90A-4A1B-8F9F-3E6D0859B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007653"/>
            <a:ext cx="150091" cy="15009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C0B51A2A-6E63-4E35-B72C-36A1F3184E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349405"/>
            <a:ext cx="150091" cy="15009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E14D7F0B-924E-4811-8E4A-0479EA9A8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700383"/>
            <a:ext cx="150091" cy="15009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3382F33C-0C0E-4281-8197-5FBCC7AD01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986707"/>
            <a:ext cx="150091" cy="15009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6F0FB99F-1BC6-47A0-8A35-2320BB5F0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5337697"/>
            <a:ext cx="150091" cy="15009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08EFFFD4-909D-4983-888D-140A4C1BF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5753341"/>
            <a:ext cx="150091" cy="150091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07607664-4A57-4D77-A3EE-CB898FA9A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6104317"/>
            <a:ext cx="150091" cy="150091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57D5255-0F85-4D2B-AFAD-1B37985C09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6395262"/>
            <a:ext cx="150091" cy="150091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fik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  <p:sp>
        <p:nvSpPr>
          <p:cNvPr id="37" name="Rechteck 36"/>
          <p:cNvSpPr/>
          <p:nvPr/>
        </p:nvSpPr>
        <p:spPr>
          <a:xfrm>
            <a:off x="985487" y="3195410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smtClean="0">
                <a:solidFill>
                  <a:schemeClr val="tx1"/>
                </a:solidFill>
              </a:rPr>
              <a:t>nach Hauptlemma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8" name="Gleichschenkliges Dreieck 37">
            <a:extLst>
              <a:ext uri="{FF2B5EF4-FFF2-40B4-BE49-F238E27FC236}">
                <a16:creationId xmlns:a16="http://schemas.microsoft.com/office/drawing/2014/main" id="{9C208E04-9363-41EF-89B6-0518E3284619}"/>
              </a:ext>
            </a:extLst>
          </p:cNvPr>
          <p:cNvSpPr/>
          <p:nvPr/>
        </p:nvSpPr>
        <p:spPr>
          <a:xfrm rot="10800000" flipH="1">
            <a:off x="2174404" y="3290961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/>
          <p:cNvSpPr txBox="1"/>
          <p:nvPr/>
        </p:nvSpPr>
        <p:spPr>
          <a:xfrm>
            <a:off x="985484" y="3432228"/>
            <a:ext cx="1299086" cy="253916"/>
          </a:xfrm>
          <a:prstGeom prst="rect">
            <a:avLst/>
          </a:prstGeom>
          <a:solidFill>
            <a:schemeClr val="bg1"/>
          </a:solidFill>
          <a:ln w="3175">
            <a:solidFill>
              <a:srgbClr val="0047BB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 smtClean="0"/>
              <a:t>fad</a:t>
            </a:r>
            <a:endParaRPr lang="de-DE" sz="1050" dirty="0"/>
          </a:p>
        </p:txBody>
      </p:sp>
      <p:sp>
        <p:nvSpPr>
          <p:cNvPr id="23" name="Rechteck 22"/>
          <p:cNvSpPr/>
          <p:nvPr/>
        </p:nvSpPr>
        <p:spPr>
          <a:xfrm>
            <a:off x="2016730" y="3442169"/>
            <a:ext cx="256558" cy="236823"/>
          </a:xfrm>
          <a:prstGeom prst="rect">
            <a:avLst/>
          </a:prstGeom>
          <a:solidFill>
            <a:srgbClr val="88D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92" y="3480644"/>
            <a:ext cx="160034" cy="15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smtClean="0">
                <a:solidFill>
                  <a:schemeClr val="tx1"/>
                </a:solidFill>
              </a:rPr>
              <a:t>Suchmöglichkeiten in der WBÖ-DB</a:t>
            </a: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smtClean="0">
                <a:solidFill>
                  <a:schemeClr val="tx1"/>
                </a:solidFill>
              </a:rPr>
              <a:t>Suche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>
                <a:solidFill>
                  <a:schemeClr val="tx1"/>
                </a:solidFill>
              </a:rPr>
              <a:t>Ergebnisanzeige</a:t>
            </a: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>
                <a:solidFill>
                  <a:schemeClr val="tx1"/>
                </a:solidFill>
              </a:rPr>
              <a:t>Download</a:t>
            </a: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890194"/>
              </p:ext>
            </p:extLst>
          </p:nvPr>
        </p:nvGraphicFramePr>
        <p:xfrm>
          <a:off x="2586181" y="1956011"/>
          <a:ext cx="9085528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746">
                  <a:extLst>
                    <a:ext uri="{9D8B030D-6E8A-4147-A177-3AD203B41FA5}">
                      <a16:colId xmlns:a16="http://schemas.microsoft.com/office/drawing/2014/main" val="1537663326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2316984530"/>
                    </a:ext>
                  </a:extLst>
                </a:gridCol>
                <a:gridCol w="563418">
                  <a:extLst>
                    <a:ext uri="{9D8B030D-6E8A-4147-A177-3AD203B41FA5}">
                      <a16:colId xmlns:a16="http://schemas.microsoft.com/office/drawing/2014/main" val="3524168066"/>
                    </a:ext>
                  </a:extLst>
                </a:gridCol>
                <a:gridCol w="785091">
                  <a:extLst>
                    <a:ext uri="{9D8B030D-6E8A-4147-A177-3AD203B41FA5}">
                      <a16:colId xmlns:a16="http://schemas.microsoft.com/office/drawing/2014/main" val="530125645"/>
                    </a:ext>
                  </a:extLst>
                </a:gridCol>
                <a:gridCol w="1302327">
                  <a:extLst>
                    <a:ext uri="{9D8B030D-6E8A-4147-A177-3AD203B41FA5}">
                      <a16:colId xmlns:a16="http://schemas.microsoft.com/office/drawing/2014/main" val="1240714685"/>
                    </a:ext>
                  </a:extLst>
                </a:gridCol>
                <a:gridCol w="1031459">
                  <a:extLst>
                    <a:ext uri="{9D8B030D-6E8A-4147-A177-3AD203B41FA5}">
                      <a16:colId xmlns:a16="http://schemas.microsoft.com/office/drawing/2014/main" val="4244871147"/>
                    </a:ext>
                  </a:extLst>
                </a:gridCol>
                <a:gridCol w="1120614">
                  <a:extLst>
                    <a:ext uri="{9D8B030D-6E8A-4147-A177-3AD203B41FA5}">
                      <a16:colId xmlns:a16="http://schemas.microsoft.com/office/drawing/2014/main" val="1378129988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402870818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229819418"/>
                    </a:ext>
                  </a:extLst>
                </a:gridCol>
                <a:gridCol w="341745">
                  <a:extLst>
                    <a:ext uri="{9D8B030D-6E8A-4147-A177-3AD203B41FA5}">
                      <a16:colId xmlns:a16="http://schemas.microsoft.com/office/drawing/2014/main" val="2955391053"/>
                    </a:ext>
                  </a:extLst>
                </a:gridCol>
                <a:gridCol w="535709">
                  <a:extLst>
                    <a:ext uri="{9D8B030D-6E8A-4147-A177-3AD203B41FA5}">
                      <a16:colId xmlns:a16="http://schemas.microsoft.com/office/drawing/2014/main" val="256448430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18449728"/>
                    </a:ext>
                  </a:extLst>
                </a:gridCol>
              </a:tblGrid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Hauptlemma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Wortart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Kontext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FB-</a:t>
                      </a:r>
                      <a:r>
                        <a:rPr lang="de-DE" sz="850" dirty="0" err="1"/>
                        <a:t>Nr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Großreg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Bundesl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850" dirty="0"/>
                        <a:t>Anzeigen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dirty="0" err="1"/>
                        <a:t>Ausw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02479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St. Anton am Arlberg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9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4920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 </a:t>
                      </a:r>
                      <a:r>
                        <a:rPr lang="de-DE" sz="850" i="1" dirty="0" err="1"/>
                        <a:t>drãĩ</a:t>
                      </a:r>
                      <a:r>
                        <a:rPr lang="de-DE" sz="850" i="1" baseline="30000" dirty="0" err="1"/>
                        <a:t>n</a:t>
                      </a:r>
                      <a:r>
                        <a:rPr lang="de-DE" sz="850" i="1" dirty="0" err="1"/>
                        <a:t>schãũ</a:t>
                      </a:r>
                      <a:r>
                        <a:rPr lang="de-DE" sz="850" i="1" baseline="30000" dirty="0" err="1"/>
                        <a:t>n</a:t>
                      </a:r>
                      <a:r>
                        <a:rPr lang="de-DE" sz="850" i="1" dirty="0"/>
                        <a:t> / fad dreinschauen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103A19 (m): dreinschauen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Dunkelsteinerwald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25582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fād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</a:t>
                      </a:r>
                      <a:r>
                        <a:rPr lang="el-GR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jem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anstänkern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Zederhaus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Lung.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Sbg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509495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fads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Flėisch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fades Fleisch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21C3: Fleisch in </a:t>
                      </a:r>
                      <a:r>
                        <a:rPr lang="de-DE" sz="850" dirty="0" err="1"/>
                        <a:t>best.Zustand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Gramastetten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Mühlv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852153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was </a:t>
                      </a:r>
                      <a:r>
                        <a:rPr lang="de-DE" sz="850" i="1" dirty="0" err="1"/>
                        <a:t>fad‘s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Ungenach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Hausrv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493935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5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φ</a:t>
                      </a:r>
                      <a:r>
                        <a:rPr lang="de-DE" sz="85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Herzogenburg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574492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/>
                        <a:t>nicht unterhaltend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Salzburg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Flachg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Sbg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089691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fade </a:t>
                      </a:r>
                      <a:r>
                        <a:rPr lang="de-DE" sz="850" i="1" dirty="0" err="1"/>
                        <a:t>Lårfa</a:t>
                      </a:r>
                      <a:r>
                        <a:rPr lang="de-DE" sz="850" i="1" dirty="0"/>
                        <a:t> [</a:t>
                      </a:r>
                      <a:r>
                        <a:rPr lang="de-DE" sz="850" i="1" dirty="0" err="1"/>
                        <a:t>fl</a:t>
                      </a:r>
                      <a:r>
                        <a:rPr lang="de-DE" sz="850" i="1" dirty="0"/>
                        <a:t>] / </a:t>
                      </a:r>
                      <a:r>
                        <a:rPr lang="de-DE" sz="850" i="1" dirty="0" err="1"/>
                        <a:t>häßliches</a:t>
                      </a:r>
                      <a:r>
                        <a:rPr lang="de-DE" sz="850" i="1" dirty="0"/>
                        <a:t>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1G9 (1): </a:t>
                      </a:r>
                      <a:r>
                        <a:rPr lang="de-DE" sz="850" dirty="0" err="1"/>
                        <a:t>häßliches</a:t>
                      </a:r>
                      <a:r>
                        <a:rPr lang="de-DE" sz="850" dirty="0"/>
                        <a:t>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Waidhofen</a:t>
                      </a:r>
                      <a:r>
                        <a:rPr lang="de-DE" sz="850" dirty="0"/>
                        <a:t> an der Ybbs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003509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fads</a:t>
                      </a:r>
                      <a:r>
                        <a:rPr lang="de-DE" sz="850" i="1" dirty="0"/>
                        <a:t> Gfrieß [n] / dummes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Reichenau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MKtn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Ktn.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12702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fat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zu zärtlich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Loosdorf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9581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Die Schule war ihm zu fad / Die Schule war ihm zu 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Gersthof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63134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a </a:t>
                      </a:r>
                      <a:r>
                        <a:rPr lang="de-DE" sz="850" i="1" dirty="0" err="1"/>
                        <a:t>fāder</a:t>
                      </a:r>
                      <a:r>
                        <a:rPr lang="de-DE" sz="850" i="1" dirty="0"/>
                        <a:t> k</a:t>
                      </a:r>
                      <a:r>
                        <a:rPr lang="el-GR" sz="850" i="1" dirty="0"/>
                        <a:t>χ</a:t>
                      </a:r>
                      <a:r>
                        <a:rPr lang="de-DE" sz="850" i="1" dirty="0" err="1"/>
                        <a:t>erl</a:t>
                      </a:r>
                      <a:r>
                        <a:rPr lang="de-DE" sz="850" i="1" dirty="0"/>
                        <a:t> [</a:t>
                      </a:r>
                      <a:r>
                        <a:rPr lang="de-DE" sz="850" i="1" dirty="0" err="1"/>
                        <a:t>fl</a:t>
                      </a:r>
                      <a:r>
                        <a:rPr lang="de-DE" sz="850" i="1" dirty="0"/>
                        <a:t>] / ein fader Kerl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88A13: ungesellig (ungut)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Weer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37390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fâd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mißgelaunt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EFb</a:t>
                      </a:r>
                      <a:r>
                        <a:rPr lang="de-DE" sz="850" dirty="0"/>
                        <a:t>. 5/49: </a:t>
                      </a:r>
                      <a:r>
                        <a:rPr lang="de-DE" sz="850" dirty="0" err="1"/>
                        <a:t>mißgelaunt</a:t>
                      </a:r>
                      <a:r>
                        <a:rPr lang="de-DE" sz="8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Kopfing</a:t>
                      </a:r>
                      <a:r>
                        <a:rPr lang="de-DE" sz="850" dirty="0"/>
                        <a:t> im Innkreis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Innv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881867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530670"/>
                  </a:ext>
                </a:extLst>
              </a:tr>
            </a:tbl>
          </a:graphicData>
        </a:graphic>
      </p:graphicFrame>
      <p:sp>
        <p:nvSpPr>
          <p:cNvPr id="34" name="Rechteck 33">
            <a:extLst>
              <a:ext uri="{FF2B5EF4-FFF2-40B4-BE49-F238E27FC236}">
                <a16:creationId xmlns:a16="http://schemas.microsoft.com/office/drawing/2014/main" id="{CE803C43-5655-47A4-97E7-B3B28F22FD9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35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4CF5949-18E1-4CE8-B04A-B88AC46E2C0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2AA3E7F-F31C-44B9-9716-6187C21B87EA}"/>
              </a:ext>
            </a:extLst>
          </p:cNvPr>
          <p:cNvSpPr txBox="1"/>
          <p:nvPr/>
        </p:nvSpPr>
        <p:spPr>
          <a:xfrm>
            <a:off x="1015371" y="5868500"/>
            <a:ext cx="1239314" cy="307777"/>
          </a:xfrm>
          <a:prstGeom prst="rect">
            <a:avLst/>
          </a:prstGeom>
          <a:ln>
            <a:rou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de-AT" sz="1400" b="1" dirty="0"/>
              <a:t>Kartenanzeige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14316D4-0EF5-4FE3-9066-F5FFA9656AAC}"/>
              </a:ext>
            </a:extLst>
          </p:cNvPr>
          <p:cNvSpPr/>
          <p:nvPr/>
        </p:nvSpPr>
        <p:spPr>
          <a:xfrm>
            <a:off x="985487" y="4870227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Bitte auswählen …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Gleichschenkliges Dreieck 28">
            <a:extLst>
              <a:ext uri="{FF2B5EF4-FFF2-40B4-BE49-F238E27FC236}">
                <a16:creationId xmlns:a16="http://schemas.microsoft.com/office/drawing/2014/main" id="{84D035B3-4BB3-42C6-8516-6ADEED25B1BC}"/>
              </a:ext>
            </a:extLst>
          </p:cNvPr>
          <p:cNvSpPr/>
          <p:nvPr/>
        </p:nvSpPr>
        <p:spPr>
          <a:xfrm rot="10800000" flipH="1">
            <a:off x="2174404" y="4965778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1BD2C2F-FD33-4B8D-A67D-58F7DC55AEE0}"/>
              </a:ext>
            </a:extLst>
          </p:cNvPr>
          <p:cNvSpPr txBox="1"/>
          <p:nvPr/>
        </p:nvSpPr>
        <p:spPr>
          <a:xfrm>
            <a:off x="985484" y="5111658"/>
            <a:ext cx="1299081" cy="577081"/>
          </a:xfrm>
          <a:prstGeom prst="rect">
            <a:avLst/>
          </a:prstGeom>
          <a:solidFill>
            <a:schemeClr val="bg1"/>
          </a:solidFill>
          <a:ln w="3175">
            <a:solidFill>
              <a:srgbClr val="0047BB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/>
              <a:t>XML/TEI</a:t>
            </a:r>
          </a:p>
          <a:p>
            <a:r>
              <a:rPr lang="de-DE" sz="1050" dirty="0"/>
              <a:t>CSV</a:t>
            </a:r>
          </a:p>
          <a:p>
            <a:r>
              <a:rPr lang="de-DE" sz="1050" dirty="0"/>
              <a:t>XLSX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7CB4685-4410-4695-877C-836D2BE5F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220421"/>
            <a:ext cx="150091" cy="15009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B784D3E-085B-411C-A34A-63F12DFB3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511361"/>
            <a:ext cx="150091" cy="15009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875E0EA-D460-4282-B52D-EB974DF2D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853108"/>
            <a:ext cx="150091" cy="15009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C2ABBBD-BB02-412B-93E9-142C12AAB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204094"/>
            <a:ext cx="150091" cy="15009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18425DE9-25F7-4E11-BA64-81FCF2D574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490424"/>
            <a:ext cx="150091" cy="15009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54961A2C-A17D-4B69-A97F-921246230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721333"/>
            <a:ext cx="150091" cy="15009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CE8E1B38-C2D1-4BA3-9974-A18A31D038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007653"/>
            <a:ext cx="150091" cy="15009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EBB18E4-5686-433A-948B-935220AD6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349405"/>
            <a:ext cx="150091" cy="15009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D6B8369-B4A5-4EDA-9DB0-8B4F716F9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700383"/>
            <a:ext cx="150091" cy="15009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B6E2F414-F0C5-40C0-ADD1-B5253F44E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986707"/>
            <a:ext cx="150091" cy="15009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594B1B72-40B2-4E93-8A6A-299710D90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5337697"/>
            <a:ext cx="150091" cy="15009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376627B7-A75E-4843-A556-F40EB4C639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5753341"/>
            <a:ext cx="150091" cy="15009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286FC1F8-41DB-45F2-AA1C-B33735FF43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6104317"/>
            <a:ext cx="150091" cy="15009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9EDE26E-09CC-4B56-8C41-B132C96058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6395262"/>
            <a:ext cx="150091" cy="15009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C17C64B8-4A4A-41AB-B992-F6B0FADDE8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747" y="4700383"/>
            <a:ext cx="323614" cy="323614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57" y="2127695"/>
            <a:ext cx="3813422" cy="2452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  <p:sp>
        <p:nvSpPr>
          <p:cNvPr id="63" name="Rechteck 62"/>
          <p:cNvSpPr/>
          <p:nvPr/>
        </p:nvSpPr>
        <p:spPr>
          <a:xfrm>
            <a:off x="985487" y="3195410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smtClean="0">
                <a:solidFill>
                  <a:schemeClr val="tx1"/>
                </a:solidFill>
              </a:rPr>
              <a:t>nach Hauptlemma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4" name="Gleichschenkliges Dreieck 63">
            <a:extLst>
              <a:ext uri="{FF2B5EF4-FFF2-40B4-BE49-F238E27FC236}">
                <a16:creationId xmlns:a16="http://schemas.microsoft.com/office/drawing/2014/main" id="{9C208E04-9363-41EF-89B6-0518E3284619}"/>
              </a:ext>
            </a:extLst>
          </p:cNvPr>
          <p:cNvSpPr/>
          <p:nvPr/>
        </p:nvSpPr>
        <p:spPr>
          <a:xfrm rot="10800000" flipH="1">
            <a:off x="2174404" y="3290961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/>
          <p:cNvSpPr txBox="1"/>
          <p:nvPr/>
        </p:nvSpPr>
        <p:spPr>
          <a:xfrm>
            <a:off x="985484" y="3432228"/>
            <a:ext cx="1299086" cy="253916"/>
          </a:xfrm>
          <a:prstGeom prst="rect">
            <a:avLst/>
          </a:prstGeom>
          <a:solidFill>
            <a:schemeClr val="bg1"/>
          </a:solidFill>
          <a:ln w="3175">
            <a:solidFill>
              <a:srgbClr val="0047BB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 smtClean="0"/>
              <a:t>fad</a:t>
            </a:r>
            <a:endParaRPr lang="de-DE" sz="1050" dirty="0"/>
          </a:p>
        </p:txBody>
      </p:sp>
      <p:sp>
        <p:nvSpPr>
          <p:cNvPr id="66" name="Rechteck 65"/>
          <p:cNvSpPr/>
          <p:nvPr/>
        </p:nvSpPr>
        <p:spPr>
          <a:xfrm>
            <a:off x="2016730" y="3442169"/>
            <a:ext cx="256558" cy="236823"/>
          </a:xfrm>
          <a:prstGeom prst="rect">
            <a:avLst/>
          </a:prstGeom>
          <a:solidFill>
            <a:srgbClr val="88D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7" name="Grafik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92" y="3480644"/>
            <a:ext cx="160034" cy="159871"/>
          </a:xfrm>
          <a:prstGeom prst="rect">
            <a:avLst/>
          </a:prstGeom>
        </p:spPr>
      </p:pic>
      <p:sp>
        <p:nvSpPr>
          <p:cNvPr id="68" name="Rechteck 67">
            <a:extLst>
              <a:ext uri="{FF2B5EF4-FFF2-40B4-BE49-F238E27FC236}">
                <a16:creationId xmlns:a16="http://schemas.microsoft.com/office/drawing/2014/main" id="{F40F1C40-BAC5-4CBE-9AC4-956122E8D1CE}"/>
              </a:ext>
            </a:extLst>
          </p:cNvPr>
          <p:cNvSpPr/>
          <p:nvPr/>
        </p:nvSpPr>
        <p:spPr>
          <a:xfrm>
            <a:off x="985487" y="4145895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smtClean="0">
                <a:solidFill>
                  <a:schemeClr val="tx1"/>
                </a:solidFill>
              </a:rPr>
              <a:t>Auswahl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9" name="Gleichschenkliges Dreieck 68">
            <a:extLst>
              <a:ext uri="{FF2B5EF4-FFF2-40B4-BE49-F238E27FC236}">
                <a16:creationId xmlns:a16="http://schemas.microsoft.com/office/drawing/2014/main" id="{C1DB1909-2FE2-4D99-B9B3-E9F576094F32}"/>
              </a:ext>
            </a:extLst>
          </p:cNvPr>
          <p:cNvSpPr/>
          <p:nvPr/>
        </p:nvSpPr>
        <p:spPr>
          <a:xfrm rot="10800000" flipH="1">
            <a:off x="2174404" y="4241446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58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smtClean="0">
                <a:solidFill>
                  <a:schemeClr val="tx1"/>
                </a:solidFill>
              </a:rPr>
              <a:t>Suchmöglichkeiten in der WBÖ-DB</a:t>
            </a: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smtClean="0">
                <a:solidFill>
                  <a:schemeClr val="tx1"/>
                </a:solidFill>
              </a:rPr>
              <a:t>Suche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smtClean="0">
                <a:solidFill>
                  <a:schemeClr val="tx1"/>
                </a:solidFill>
              </a:rPr>
              <a:t>Ergebnisanzeige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>
                <a:solidFill>
                  <a:schemeClr val="tx1"/>
                </a:solidFill>
              </a:rPr>
              <a:t>Download</a:t>
            </a: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97378"/>
              </p:ext>
            </p:extLst>
          </p:nvPr>
        </p:nvGraphicFramePr>
        <p:xfrm>
          <a:off x="2586181" y="1956011"/>
          <a:ext cx="9085528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746">
                  <a:extLst>
                    <a:ext uri="{9D8B030D-6E8A-4147-A177-3AD203B41FA5}">
                      <a16:colId xmlns:a16="http://schemas.microsoft.com/office/drawing/2014/main" val="1537663326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2316984530"/>
                    </a:ext>
                  </a:extLst>
                </a:gridCol>
                <a:gridCol w="563418">
                  <a:extLst>
                    <a:ext uri="{9D8B030D-6E8A-4147-A177-3AD203B41FA5}">
                      <a16:colId xmlns:a16="http://schemas.microsoft.com/office/drawing/2014/main" val="3524168066"/>
                    </a:ext>
                  </a:extLst>
                </a:gridCol>
                <a:gridCol w="785091">
                  <a:extLst>
                    <a:ext uri="{9D8B030D-6E8A-4147-A177-3AD203B41FA5}">
                      <a16:colId xmlns:a16="http://schemas.microsoft.com/office/drawing/2014/main" val="530125645"/>
                    </a:ext>
                  </a:extLst>
                </a:gridCol>
                <a:gridCol w="1302327">
                  <a:extLst>
                    <a:ext uri="{9D8B030D-6E8A-4147-A177-3AD203B41FA5}">
                      <a16:colId xmlns:a16="http://schemas.microsoft.com/office/drawing/2014/main" val="1240714685"/>
                    </a:ext>
                  </a:extLst>
                </a:gridCol>
                <a:gridCol w="1031459">
                  <a:extLst>
                    <a:ext uri="{9D8B030D-6E8A-4147-A177-3AD203B41FA5}">
                      <a16:colId xmlns:a16="http://schemas.microsoft.com/office/drawing/2014/main" val="4244871147"/>
                    </a:ext>
                  </a:extLst>
                </a:gridCol>
                <a:gridCol w="1120614">
                  <a:extLst>
                    <a:ext uri="{9D8B030D-6E8A-4147-A177-3AD203B41FA5}">
                      <a16:colId xmlns:a16="http://schemas.microsoft.com/office/drawing/2014/main" val="1378129988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402870818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229819418"/>
                    </a:ext>
                  </a:extLst>
                </a:gridCol>
                <a:gridCol w="341745">
                  <a:extLst>
                    <a:ext uri="{9D8B030D-6E8A-4147-A177-3AD203B41FA5}">
                      <a16:colId xmlns:a16="http://schemas.microsoft.com/office/drawing/2014/main" val="2955391053"/>
                    </a:ext>
                  </a:extLst>
                </a:gridCol>
                <a:gridCol w="535709">
                  <a:extLst>
                    <a:ext uri="{9D8B030D-6E8A-4147-A177-3AD203B41FA5}">
                      <a16:colId xmlns:a16="http://schemas.microsoft.com/office/drawing/2014/main" val="256448430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18449728"/>
                    </a:ext>
                  </a:extLst>
                </a:gridCol>
              </a:tblGrid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Hauptlemma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Wortart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Kontext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FB-</a:t>
                      </a:r>
                      <a:r>
                        <a:rPr lang="de-DE" sz="850" dirty="0" err="1"/>
                        <a:t>Nr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Großreg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Bundesl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850" dirty="0"/>
                        <a:t>Anzeigen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dirty="0" err="1"/>
                        <a:t>Ausw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02479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St. Anton am Arlberg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9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4920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 </a:t>
                      </a:r>
                      <a:r>
                        <a:rPr lang="de-DE" sz="850" i="1" dirty="0" err="1"/>
                        <a:t>drãĩ</a:t>
                      </a:r>
                      <a:r>
                        <a:rPr lang="de-DE" sz="850" i="1" baseline="30000" dirty="0" err="1"/>
                        <a:t>n</a:t>
                      </a:r>
                      <a:r>
                        <a:rPr lang="de-DE" sz="850" i="1" dirty="0" err="1"/>
                        <a:t>schãũ</a:t>
                      </a:r>
                      <a:r>
                        <a:rPr lang="de-DE" sz="850" i="1" baseline="30000" dirty="0" err="1"/>
                        <a:t>n</a:t>
                      </a:r>
                      <a:r>
                        <a:rPr lang="de-DE" sz="850" i="1" dirty="0"/>
                        <a:t> / fad dreinschauen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103A19 (m): dreinschauen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Dunkelsteinerwald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25582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fād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</a:t>
                      </a:r>
                      <a:r>
                        <a:rPr lang="el-GR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jem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anstänkern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Zederhaus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Lung.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Sbg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509495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fads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Flėisch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fades Fleisch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21C3: Fleisch in </a:t>
                      </a:r>
                      <a:r>
                        <a:rPr lang="de-DE" sz="850" dirty="0" err="1"/>
                        <a:t>best.Zustand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Gramastetten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Mühlv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852153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was </a:t>
                      </a:r>
                      <a:r>
                        <a:rPr lang="de-DE" sz="850" i="1" dirty="0" err="1"/>
                        <a:t>fad‘s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Ungenach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Hausrv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493935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5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φ</a:t>
                      </a:r>
                      <a:r>
                        <a:rPr lang="de-DE" sz="85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Herzogenburg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574492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/>
                        <a:t>nicht unterhaltend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Salzburg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Flachg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Sbg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089691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fade </a:t>
                      </a:r>
                      <a:r>
                        <a:rPr lang="de-DE" sz="850" i="1" dirty="0" err="1"/>
                        <a:t>Lårfa</a:t>
                      </a:r>
                      <a:r>
                        <a:rPr lang="de-DE" sz="850" i="1" dirty="0"/>
                        <a:t> [</a:t>
                      </a:r>
                      <a:r>
                        <a:rPr lang="de-DE" sz="850" i="1" dirty="0" err="1"/>
                        <a:t>fl</a:t>
                      </a:r>
                      <a:r>
                        <a:rPr lang="de-DE" sz="850" i="1" dirty="0"/>
                        <a:t>] / </a:t>
                      </a:r>
                      <a:r>
                        <a:rPr lang="de-DE" sz="850" i="1" dirty="0" err="1"/>
                        <a:t>häßliches</a:t>
                      </a:r>
                      <a:r>
                        <a:rPr lang="de-DE" sz="850" i="1" dirty="0"/>
                        <a:t>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1G9 (1): </a:t>
                      </a:r>
                      <a:r>
                        <a:rPr lang="de-DE" sz="850" dirty="0" err="1"/>
                        <a:t>häßliches</a:t>
                      </a:r>
                      <a:r>
                        <a:rPr lang="de-DE" sz="850" dirty="0"/>
                        <a:t>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Waidhofen</a:t>
                      </a:r>
                      <a:r>
                        <a:rPr lang="de-DE" sz="850" dirty="0"/>
                        <a:t> an der Ybbs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003509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fads</a:t>
                      </a:r>
                      <a:r>
                        <a:rPr lang="de-DE" sz="850" i="1" dirty="0"/>
                        <a:t> Gfrieß [n] / dummes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Reichenau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MKtn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Ktn.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12702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fat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zu zärtlich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Loosdorf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9581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Die Schule war ihm zu fad / Die Schule war ihm zu 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Gersthof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63134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a </a:t>
                      </a:r>
                      <a:r>
                        <a:rPr lang="de-DE" sz="850" i="1" dirty="0" err="1"/>
                        <a:t>fāder</a:t>
                      </a:r>
                      <a:r>
                        <a:rPr lang="de-DE" sz="850" i="1" dirty="0"/>
                        <a:t> k</a:t>
                      </a:r>
                      <a:r>
                        <a:rPr lang="el-GR" sz="850" i="1" dirty="0"/>
                        <a:t>χ</a:t>
                      </a:r>
                      <a:r>
                        <a:rPr lang="de-DE" sz="850" i="1" dirty="0" err="1"/>
                        <a:t>erl</a:t>
                      </a:r>
                      <a:r>
                        <a:rPr lang="de-DE" sz="850" i="1" dirty="0"/>
                        <a:t> [</a:t>
                      </a:r>
                      <a:r>
                        <a:rPr lang="de-DE" sz="850" i="1" dirty="0" err="1"/>
                        <a:t>fl</a:t>
                      </a:r>
                      <a:r>
                        <a:rPr lang="de-DE" sz="850" i="1" dirty="0"/>
                        <a:t>] / ein fader Kerl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88A13: ungesellig (ungut)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Weer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37390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fâd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mißgelaunt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EFb</a:t>
                      </a:r>
                      <a:r>
                        <a:rPr lang="de-DE" sz="850" dirty="0"/>
                        <a:t>. 5/49: </a:t>
                      </a:r>
                      <a:r>
                        <a:rPr lang="de-DE" sz="850" dirty="0" err="1"/>
                        <a:t>mißgelaunt</a:t>
                      </a:r>
                      <a:r>
                        <a:rPr lang="de-DE" sz="8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Kopfing</a:t>
                      </a:r>
                      <a:r>
                        <a:rPr lang="de-DE" sz="850" dirty="0"/>
                        <a:t> im Innkreis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Innv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881867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530670"/>
                  </a:ext>
                </a:extLst>
              </a:tr>
            </a:tbl>
          </a:graphicData>
        </a:graphic>
      </p:graphicFrame>
      <p:sp>
        <p:nvSpPr>
          <p:cNvPr id="34" name="Rechteck 33">
            <a:extLst>
              <a:ext uri="{FF2B5EF4-FFF2-40B4-BE49-F238E27FC236}">
                <a16:creationId xmlns:a16="http://schemas.microsoft.com/office/drawing/2014/main" id="{CE803C43-5655-47A4-97E7-B3B28F22FD9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35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4CF5949-18E1-4CE8-B04A-B88AC46E2C0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2AA3E7F-F31C-44B9-9716-6187C21B87EA}"/>
              </a:ext>
            </a:extLst>
          </p:cNvPr>
          <p:cNvSpPr txBox="1"/>
          <p:nvPr/>
        </p:nvSpPr>
        <p:spPr>
          <a:xfrm>
            <a:off x="1015371" y="5868500"/>
            <a:ext cx="1239314" cy="307777"/>
          </a:xfrm>
          <a:prstGeom prst="rect">
            <a:avLst/>
          </a:prstGeom>
          <a:ln>
            <a:rou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de-AT" sz="1400" b="1" dirty="0"/>
              <a:t>Kartenanzeige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7CB4685-4410-4695-877C-836D2BE5F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220421"/>
            <a:ext cx="150091" cy="15009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B784D3E-085B-411C-A34A-63F12DFB3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511361"/>
            <a:ext cx="150091" cy="15009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875E0EA-D460-4282-B52D-EB974DF2D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853108"/>
            <a:ext cx="150091" cy="15009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C2ABBBD-BB02-412B-93E9-142C12AAB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204094"/>
            <a:ext cx="150091" cy="15009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18425DE9-25F7-4E11-BA64-81FCF2D574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490424"/>
            <a:ext cx="150091" cy="15009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54961A2C-A17D-4B69-A97F-921246230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721333"/>
            <a:ext cx="150091" cy="15009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CE8E1B38-C2D1-4BA3-9974-A18A31D038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007653"/>
            <a:ext cx="150091" cy="15009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EBB18E4-5686-433A-948B-935220AD6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349405"/>
            <a:ext cx="150091" cy="15009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D6B8369-B4A5-4EDA-9DB0-8B4F716F9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700383"/>
            <a:ext cx="150091" cy="15009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B6E2F414-F0C5-40C0-ADD1-B5253F44E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986707"/>
            <a:ext cx="150091" cy="15009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594B1B72-40B2-4E93-8A6A-299710D90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5337697"/>
            <a:ext cx="150091" cy="15009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376627B7-A75E-4843-A556-F40EB4C639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5753341"/>
            <a:ext cx="150091" cy="15009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286FC1F8-41DB-45F2-AA1C-B33735FF43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6104317"/>
            <a:ext cx="150091" cy="150091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9EDE26E-09CC-4B56-8C41-B132C96058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6395262"/>
            <a:ext cx="150091" cy="15009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C17C64B8-4A4A-41AB-B992-F6B0FADDE8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293" y="4714005"/>
            <a:ext cx="323614" cy="323614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59" y="1903846"/>
            <a:ext cx="4070604" cy="2510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  <p:sp>
        <p:nvSpPr>
          <p:cNvPr id="62" name="Rechteck 61">
            <a:extLst>
              <a:ext uri="{FF2B5EF4-FFF2-40B4-BE49-F238E27FC236}">
                <a16:creationId xmlns:a16="http://schemas.microsoft.com/office/drawing/2014/main" id="{314316D4-0EF5-4FE3-9066-F5FFA9656AAC}"/>
              </a:ext>
            </a:extLst>
          </p:cNvPr>
          <p:cNvSpPr/>
          <p:nvPr/>
        </p:nvSpPr>
        <p:spPr>
          <a:xfrm>
            <a:off x="985487" y="4870227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Bitte auswählen …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3" name="Gleichschenkliges Dreieck 62">
            <a:extLst>
              <a:ext uri="{FF2B5EF4-FFF2-40B4-BE49-F238E27FC236}">
                <a16:creationId xmlns:a16="http://schemas.microsoft.com/office/drawing/2014/main" id="{84D035B3-4BB3-42C6-8516-6ADEED25B1BC}"/>
              </a:ext>
            </a:extLst>
          </p:cNvPr>
          <p:cNvSpPr/>
          <p:nvPr/>
        </p:nvSpPr>
        <p:spPr>
          <a:xfrm rot="10800000" flipH="1">
            <a:off x="2174404" y="4965778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1BD2C2F-FD33-4B8D-A67D-58F7DC55AEE0}"/>
              </a:ext>
            </a:extLst>
          </p:cNvPr>
          <p:cNvSpPr txBox="1"/>
          <p:nvPr/>
        </p:nvSpPr>
        <p:spPr>
          <a:xfrm>
            <a:off x="985484" y="5111658"/>
            <a:ext cx="1299081" cy="577081"/>
          </a:xfrm>
          <a:prstGeom prst="rect">
            <a:avLst/>
          </a:prstGeom>
          <a:solidFill>
            <a:schemeClr val="bg1"/>
          </a:solidFill>
          <a:ln w="3175">
            <a:solidFill>
              <a:srgbClr val="0047BB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/>
              <a:t>XML/TEI</a:t>
            </a:r>
          </a:p>
          <a:p>
            <a:r>
              <a:rPr lang="de-DE" sz="1050" dirty="0"/>
              <a:t>CSV</a:t>
            </a:r>
          </a:p>
          <a:p>
            <a:r>
              <a:rPr lang="de-DE" sz="1050" dirty="0"/>
              <a:t>XLSX</a:t>
            </a:r>
          </a:p>
        </p:txBody>
      </p:sp>
      <p:sp>
        <p:nvSpPr>
          <p:cNvPr id="65" name="Rechteck 64"/>
          <p:cNvSpPr/>
          <p:nvPr/>
        </p:nvSpPr>
        <p:spPr>
          <a:xfrm>
            <a:off x="985487" y="3195410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smtClean="0">
                <a:solidFill>
                  <a:schemeClr val="tx1"/>
                </a:solidFill>
              </a:rPr>
              <a:t>nach Hauptlemma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6" name="Gleichschenkliges Dreieck 65">
            <a:extLst>
              <a:ext uri="{FF2B5EF4-FFF2-40B4-BE49-F238E27FC236}">
                <a16:creationId xmlns:a16="http://schemas.microsoft.com/office/drawing/2014/main" id="{9C208E04-9363-41EF-89B6-0518E3284619}"/>
              </a:ext>
            </a:extLst>
          </p:cNvPr>
          <p:cNvSpPr/>
          <p:nvPr/>
        </p:nvSpPr>
        <p:spPr>
          <a:xfrm rot="10800000" flipH="1">
            <a:off x="2174404" y="3290961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985484" y="3432228"/>
            <a:ext cx="1299086" cy="253916"/>
          </a:xfrm>
          <a:prstGeom prst="rect">
            <a:avLst/>
          </a:prstGeom>
          <a:solidFill>
            <a:schemeClr val="bg1"/>
          </a:solidFill>
          <a:ln w="3175">
            <a:solidFill>
              <a:srgbClr val="0047BB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 smtClean="0"/>
              <a:t>fad</a:t>
            </a:r>
            <a:endParaRPr lang="de-DE" sz="1050" dirty="0"/>
          </a:p>
        </p:txBody>
      </p:sp>
      <p:sp>
        <p:nvSpPr>
          <p:cNvPr id="68" name="Rechteck 67"/>
          <p:cNvSpPr/>
          <p:nvPr/>
        </p:nvSpPr>
        <p:spPr>
          <a:xfrm>
            <a:off x="2016730" y="3442169"/>
            <a:ext cx="256558" cy="236823"/>
          </a:xfrm>
          <a:prstGeom prst="rect">
            <a:avLst/>
          </a:prstGeom>
          <a:solidFill>
            <a:srgbClr val="88D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9" name="Grafik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92" y="3480644"/>
            <a:ext cx="160034" cy="159871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F40F1C40-BAC5-4CBE-9AC4-956122E8D1CE}"/>
              </a:ext>
            </a:extLst>
          </p:cNvPr>
          <p:cNvSpPr/>
          <p:nvPr/>
        </p:nvSpPr>
        <p:spPr>
          <a:xfrm>
            <a:off x="985487" y="4145895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smtClean="0">
                <a:solidFill>
                  <a:schemeClr val="tx1"/>
                </a:solidFill>
              </a:rPr>
              <a:t>Auswahl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1" name="Gleichschenkliges Dreieck 70">
            <a:extLst>
              <a:ext uri="{FF2B5EF4-FFF2-40B4-BE49-F238E27FC236}">
                <a16:creationId xmlns:a16="http://schemas.microsoft.com/office/drawing/2014/main" id="{C1DB1909-2FE2-4D99-B9B3-E9F576094F32}"/>
              </a:ext>
            </a:extLst>
          </p:cNvPr>
          <p:cNvSpPr/>
          <p:nvPr/>
        </p:nvSpPr>
        <p:spPr>
          <a:xfrm rot="10800000" flipH="1">
            <a:off x="2174404" y="4241446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5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Suchmöglichkeiten in der WBÖ-DB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Suche</a:t>
            </a: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Ergebnisanzeige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lang="de-DE" sz="1050" b="1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lang="de-DE" sz="1050" b="1" dirty="0">
                <a:solidFill>
                  <a:prstClr val="black"/>
                </a:solidFill>
                <a:latin typeface="Calibri" panose="020F0502020204030204"/>
              </a:rPr>
              <a:t>Download</a:t>
            </a: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11735"/>
              </p:ext>
            </p:extLst>
          </p:nvPr>
        </p:nvGraphicFramePr>
        <p:xfrm>
          <a:off x="2586181" y="1956011"/>
          <a:ext cx="9085528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746">
                  <a:extLst>
                    <a:ext uri="{9D8B030D-6E8A-4147-A177-3AD203B41FA5}">
                      <a16:colId xmlns:a16="http://schemas.microsoft.com/office/drawing/2014/main" val="1537663326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2316984530"/>
                    </a:ext>
                  </a:extLst>
                </a:gridCol>
                <a:gridCol w="563418">
                  <a:extLst>
                    <a:ext uri="{9D8B030D-6E8A-4147-A177-3AD203B41FA5}">
                      <a16:colId xmlns:a16="http://schemas.microsoft.com/office/drawing/2014/main" val="3524168066"/>
                    </a:ext>
                  </a:extLst>
                </a:gridCol>
                <a:gridCol w="785091">
                  <a:extLst>
                    <a:ext uri="{9D8B030D-6E8A-4147-A177-3AD203B41FA5}">
                      <a16:colId xmlns:a16="http://schemas.microsoft.com/office/drawing/2014/main" val="530125645"/>
                    </a:ext>
                  </a:extLst>
                </a:gridCol>
                <a:gridCol w="1302327">
                  <a:extLst>
                    <a:ext uri="{9D8B030D-6E8A-4147-A177-3AD203B41FA5}">
                      <a16:colId xmlns:a16="http://schemas.microsoft.com/office/drawing/2014/main" val="1240714685"/>
                    </a:ext>
                  </a:extLst>
                </a:gridCol>
                <a:gridCol w="1031459">
                  <a:extLst>
                    <a:ext uri="{9D8B030D-6E8A-4147-A177-3AD203B41FA5}">
                      <a16:colId xmlns:a16="http://schemas.microsoft.com/office/drawing/2014/main" val="4244871147"/>
                    </a:ext>
                  </a:extLst>
                </a:gridCol>
                <a:gridCol w="1120614">
                  <a:extLst>
                    <a:ext uri="{9D8B030D-6E8A-4147-A177-3AD203B41FA5}">
                      <a16:colId xmlns:a16="http://schemas.microsoft.com/office/drawing/2014/main" val="1378129988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402870818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229819418"/>
                    </a:ext>
                  </a:extLst>
                </a:gridCol>
                <a:gridCol w="341745">
                  <a:extLst>
                    <a:ext uri="{9D8B030D-6E8A-4147-A177-3AD203B41FA5}">
                      <a16:colId xmlns:a16="http://schemas.microsoft.com/office/drawing/2014/main" val="2955391053"/>
                    </a:ext>
                  </a:extLst>
                </a:gridCol>
                <a:gridCol w="535709">
                  <a:extLst>
                    <a:ext uri="{9D8B030D-6E8A-4147-A177-3AD203B41FA5}">
                      <a16:colId xmlns:a16="http://schemas.microsoft.com/office/drawing/2014/main" val="256448430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18449728"/>
                    </a:ext>
                  </a:extLst>
                </a:gridCol>
              </a:tblGrid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Hauptlemma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Wortart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Kontext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FB-</a:t>
                      </a:r>
                      <a:r>
                        <a:rPr lang="de-DE" sz="850" dirty="0" err="1"/>
                        <a:t>Nr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Großreg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Bundesl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850" dirty="0"/>
                        <a:t>Anzeigen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dirty="0" err="1"/>
                        <a:t>Ausw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02479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St. Anton am Arlberg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9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4920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 </a:t>
                      </a:r>
                      <a:r>
                        <a:rPr lang="de-DE" sz="850" i="1" dirty="0" err="1"/>
                        <a:t>drãĩ</a:t>
                      </a:r>
                      <a:r>
                        <a:rPr lang="de-DE" sz="850" i="1" baseline="30000" dirty="0" err="1"/>
                        <a:t>n</a:t>
                      </a:r>
                      <a:r>
                        <a:rPr lang="de-DE" sz="850" i="1" dirty="0" err="1"/>
                        <a:t>schãũ</a:t>
                      </a:r>
                      <a:r>
                        <a:rPr lang="de-DE" sz="850" i="1" baseline="30000" dirty="0" err="1"/>
                        <a:t>n</a:t>
                      </a:r>
                      <a:r>
                        <a:rPr lang="de-DE" sz="850" i="1" dirty="0"/>
                        <a:t> / fad dreinschauen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103A19 (m): dreinschauen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Dunkelsteinerwald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25582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fād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</a:t>
                      </a:r>
                      <a:r>
                        <a:rPr lang="el-GR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jem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anstänkern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Zederhaus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Lung.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Sbg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509495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fads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Flėisch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fades Fleisch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21C3: Fleisch in </a:t>
                      </a:r>
                      <a:r>
                        <a:rPr lang="de-DE" sz="850" dirty="0" err="1"/>
                        <a:t>best.Zustand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Gramastetten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Mühlv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852153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was </a:t>
                      </a:r>
                      <a:r>
                        <a:rPr lang="de-DE" sz="850" i="1" dirty="0" err="1"/>
                        <a:t>fad‘s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Ungenach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Hausrv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493935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5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φ</a:t>
                      </a:r>
                      <a:r>
                        <a:rPr lang="de-DE" sz="85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Herzogenburg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574492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/>
                        <a:t>nicht unterhaltend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Salzburg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Flachg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Sbg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089691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fade </a:t>
                      </a:r>
                      <a:r>
                        <a:rPr lang="de-DE" sz="850" i="1" dirty="0" err="1"/>
                        <a:t>Lårfa</a:t>
                      </a:r>
                      <a:r>
                        <a:rPr lang="de-DE" sz="850" i="1" dirty="0"/>
                        <a:t> [</a:t>
                      </a:r>
                      <a:r>
                        <a:rPr lang="de-DE" sz="850" i="1" dirty="0" err="1"/>
                        <a:t>fl</a:t>
                      </a:r>
                      <a:r>
                        <a:rPr lang="de-DE" sz="850" i="1" dirty="0"/>
                        <a:t>] / </a:t>
                      </a:r>
                      <a:r>
                        <a:rPr lang="de-DE" sz="850" i="1" dirty="0" err="1"/>
                        <a:t>häßliches</a:t>
                      </a:r>
                      <a:r>
                        <a:rPr lang="de-DE" sz="850" i="1" dirty="0"/>
                        <a:t>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1G9 (1): </a:t>
                      </a:r>
                      <a:r>
                        <a:rPr lang="de-DE" sz="850" dirty="0" err="1"/>
                        <a:t>häßliches</a:t>
                      </a:r>
                      <a:r>
                        <a:rPr lang="de-DE" sz="850" dirty="0"/>
                        <a:t>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Waidhofen</a:t>
                      </a:r>
                      <a:r>
                        <a:rPr lang="de-DE" sz="850" dirty="0"/>
                        <a:t> an der Ybbs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003509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fads</a:t>
                      </a:r>
                      <a:r>
                        <a:rPr lang="de-DE" sz="850" i="1" dirty="0"/>
                        <a:t> Gfrieß [n] / dummes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Reichenau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MKtn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Ktn.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12702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fat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zu zärtlich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Loosdorf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9581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Die Schule war ihm zu fad / Die Schule war ihm zu 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Gersthof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63134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a </a:t>
                      </a:r>
                      <a:r>
                        <a:rPr lang="de-DE" sz="850" i="1" dirty="0" err="1"/>
                        <a:t>fāder</a:t>
                      </a:r>
                      <a:r>
                        <a:rPr lang="de-DE" sz="850" i="1" dirty="0"/>
                        <a:t> k</a:t>
                      </a:r>
                      <a:r>
                        <a:rPr lang="el-GR" sz="850" i="1" dirty="0"/>
                        <a:t>χ</a:t>
                      </a:r>
                      <a:r>
                        <a:rPr lang="de-DE" sz="850" i="1" dirty="0" err="1"/>
                        <a:t>erl</a:t>
                      </a:r>
                      <a:r>
                        <a:rPr lang="de-DE" sz="850" i="1" dirty="0"/>
                        <a:t> [</a:t>
                      </a:r>
                      <a:r>
                        <a:rPr lang="de-DE" sz="850" i="1" dirty="0" err="1"/>
                        <a:t>fl</a:t>
                      </a:r>
                      <a:r>
                        <a:rPr lang="de-DE" sz="850" i="1" dirty="0"/>
                        <a:t>] / ein fader Kerl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88A13: ungesellig (ungut)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Weer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37390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fâd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mißgelaunt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EFb</a:t>
                      </a:r>
                      <a:r>
                        <a:rPr lang="de-DE" sz="850" dirty="0"/>
                        <a:t>. 5/49: </a:t>
                      </a:r>
                      <a:r>
                        <a:rPr lang="de-DE" sz="850" dirty="0" err="1"/>
                        <a:t>mißgelaunt</a:t>
                      </a:r>
                      <a:r>
                        <a:rPr lang="de-DE" sz="8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Kopfing</a:t>
                      </a:r>
                      <a:r>
                        <a:rPr lang="de-DE" sz="850" dirty="0"/>
                        <a:t> im Innkreis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Innv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881867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530670"/>
                  </a:ext>
                </a:extLst>
              </a:tr>
            </a:tbl>
          </a:graphicData>
        </a:graphic>
      </p:graphicFrame>
      <p:sp>
        <p:nvSpPr>
          <p:cNvPr id="34" name="Rechteck 33">
            <a:extLst>
              <a:ext uri="{FF2B5EF4-FFF2-40B4-BE49-F238E27FC236}">
                <a16:creationId xmlns:a16="http://schemas.microsoft.com/office/drawing/2014/main" id="{CE803C43-5655-47A4-97E7-B3B28F22FD9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4CF5949-18E1-4CE8-B04A-B88AC46E2C0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880C83D-A2A5-4180-9C0C-2BB93ADCA9CA}"/>
              </a:ext>
            </a:extLst>
          </p:cNvPr>
          <p:cNvSpPr txBox="1"/>
          <p:nvPr/>
        </p:nvSpPr>
        <p:spPr>
          <a:xfrm>
            <a:off x="1015371" y="5868500"/>
            <a:ext cx="1239314" cy="307777"/>
          </a:xfrm>
          <a:prstGeom prst="rect">
            <a:avLst/>
          </a:prstGeom>
          <a:ln>
            <a:rou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de-AT" sz="1400" b="1" dirty="0"/>
              <a:t>Kartenanzeige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06595199-C116-4FAE-A9B2-2135217D9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53" y="6011831"/>
            <a:ext cx="323614" cy="32361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DFC157E-9D38-47AC-B560-42F1D8406C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511361"/>
            <a:ext cx="150091" cy="15009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E2519A7-CAEF-48F5-9911-C33D24FECD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853108"/>
            <a:ext cx="150091" cy="15009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7F9EE70-AD7B-4073-842D-F0E78018D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204094"/>
            <a:ext cx="150091" cy="15009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A64FAF9F-DB61-4155-88AA-58AA12E35A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490424"/>
            <a:ext cx="150091" cy="15009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AEA225CC-6EF7-4B2E-B6AA-D7491406AE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349405"/>
            <a:ext cx="150091" cy="15009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EDBB4762-1531-4C49-8675-E30D625F76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700383"/>
            <a:ext cx="150091" cy="15009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E1011EF-F860-496C-A03E-629EB53BEA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986707"/>
            <a:ext cx="150091" cy="15009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99AB70D6-A404-4D8F-ACBD-0693E8D805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5753341"/>
            <a:ext cx="150091" cy="15009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BDD49DA4-7600-4928-AD22-B9DB8D06D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6104317"/>
            <a:ext cx="150091" cy="15009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56F5C313-1FA0-4987-8341-38EB1F7789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6395262"/>
            <a:ext cx="150091" cy="15009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9DF8E0E-215F-471C-8BCD-F7454F32C5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794" y="2225037"/>
            <a:ext cx="151200" cy="1512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D944B10-CE73-42A2-AC92-E385CBC706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158" y="3719193"/>
            <a:ext cx="151200" cy="1512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2C258469-45F6-4967-B73C-17C6786371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76" y="3999793"/>
            <a:ext cx="151200" cy="15120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59796B7A-EFB8-4279-8D5E-4C93C29F46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5331253"/>
            <a:ext cx="151200" cy="151200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  <p:sp>
        <p:nvSpPr>
          <p:cNvPr id="60" name="Rechteck 59">
            <a:extLst>
              <a:ext uri="{FF2B5EF4-FFF2-40B4-BE49-F238E27FC236}">
                <a16:creationId xmlns:a16="http://schemas.microsoft.com/office/drawing/2014/main" id="{314316D4-0EF5-4FE3-9066-F5FFA9656AAC}"/>
              </a:ext>
            </a:extLst>
          </p:cNvPr>
          <p:cNvSpPr/>
          <p:nvPr/>
        </p:nvSpPr>
        <p:spPr>
          <a:xfrm>
            <a:off x="985487" y="4870227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Bitte auswählen …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1" name="Gleichschenkliges Dreieck 60">
            <a:extLst>
              <a:ext uri="{FF2B5EF4-FFF2-40B4-BE49-F238E27FC236}">
                <a16:creationId xmlns:a16="http://schemas.microsoft.com/office/drawing/2014/main" id="{84D035B3-4BB3-42C6-8516-6ADEED25B1BC}"/>
              </a:ext>
            </a:extLst>
          </p:cNvPr>
          <p:cNvSpPr/>
          <p:nvPr/>
        </p:nvSpPr>
        <p:spPr>
          <a:xfrm rot="10800000" flipH="1">
            <a:off x="2174404" y="4965778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/>
          <p:cNvSpPr/>
          <p:nvPr/>
        </p:nvSpPr>
        <p:spPr>
          <a:xfrm>
            <a:off x="985487" y="3195410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smtClean="0">
                <a:solidFill>
                  <a:schemeClr val="tx1"/>
                </a:solidFill>
              </a:rPr>
              <a:t>nach Hauptlemma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4" name="Gleichschenkliges Dreieck 63">
            <a:extLst>
              <a:ext uri="{FF2B5EF4-FFF2-40B4-BE49-F238E27FC236}">
                <a16:creationId xmlns:a16="http://schemas.microsoft.com/office/drawing/2014/main" id="{9C208E04-9363-41EF-89B6-0518E3284619}"/>
              </a:ext>
            </a:extLst>
          </p:cNvPr>
          <p:cNvSpPr/>
          <p:nvPr/>
        </p:nvSpPr>
        <p:spPr>
          <a:xfrm rot="10800000" flipH="1">
            <a:off x="2174404" y="3290961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/>
          <p:cNvSpPr txBox="1"/>
          <p:nvPr/>
        </p:nvSpPr>
        <p:spPr>
          <a:xfrm>
            <a:off x="985484" y="3432228"/>
            <a:ext cx="1299086" cy="253916"/>
          </a:xfrm>
          <a:prstGeom prst="rect">
            <a:avLst/>
          </a:prstGeom>
          <a:solidFill>
            <a:schemeClr val="bg1"/>
          </a:solidFill>
          <a:ln w="3175">
            <a:solidFill>
              <a:srgbClr val="0047BB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 smtClean="0"/>
              <a:t>fad</a:t>
            </a:r>
            <a:endParaRPr lang="de-DE" sz="1050" dirty="0"/>
          </a:p>
        </p:txBody>
      </p:sp>
      <p:sp>
        <p:nvSpPr>
          <p:cNvPr id="66" name="Rechteck 65"/>
          <p:cNvSpPr/>
          <p:nvPr/>
        </p:nvSpPr>
        <p:spPr>
          <a:xfrm>
            <a:off x="2016730" y="3442169"/>
            <a:ext cx="256558" cy="236823"/>
          </a:xfrm>
          <a:prstGeom prst="rect">
            <a:avLst/>
          </a:prstGeom>
          <a:solidFill>
            <a:srgbClr val="88D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7" name="Grafik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92" y="3480644"/>
            <a:ext cx="160034" cy="159871"/>
          </a:xfrm>
          <a:prstGeom prst="rect">
            <a:avLst/>
          </a:prstGeom>
        </p:spPr>
      </p:pic>
      <p:sp>
        <p:nvSpPr>
          <p:cNvPr id="68" name="Rechteck 67">
            <a:extLst>
              <a:ext uri="{FF2B5EF4-FFF2-40B4-BE49-F238E27FC236}">
                <a16:creationId xmlns:a16="http://schemas.microsoft.com/office/drawing/2014/main" id="{F40F1C40-BAC5-4CBE-9AC4-956122E8D1CE}"/>
              </a:ext>
            </a:extLst>
          </p:cNvPr>
          <p:cNvSpPr/>
          <p:nvPr/>
        </p:nvSpPr>
        <p:spPr>
          <a:xfrm>
            <a:off x="985487" y="4145895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smtClean="0">
                <a:solidFill>
                  <a:schemeClr val="tx1"/>
                </a:solidFill>
              </a:rPr>
              <a:t>Auswahl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9" name="Gleichschenkliges Dreieck 68">
            <a:extLst>
              <a:ext uri="{FF2B5EF4-FFF2-40B4-BE49-F238E27FC236}">
                <a16:creationId xmlns:a16="http://schemas.microsoft.com/office/drawing/2014/main" id="{C1DB1909-2FE2-4D99-B9B3-E9F576094F32}"/>
              </a:ext>
            </a:extLst>
          </p:cNvPr>
          <p:cNvSpPr/>
          <p:nvPr/>
        </p:nvSpPr>
        <p:spPr>
          <a:xfrm rot="10800000" flipH="1">
            <a:off x="2174404" y="4241446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4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spcAft>
                <a:spcPts val="225"/>
              </a:spcAft>
              <a:defRPr/>
            </a:pPr>
            <a:endParaRPr lang="de-DE" sz="1050" b="1" dirty="0" smtClean="0">
              <a:solidFill>
                <a:prstClr val="black"/>
              </a:solidFill>
            </a:endParaRPr>
          </a:p>
          <a:p>
            <a:pPr lvl="0">
              <a:spcAft>
                <a:spcPts val="225"/>
              </a:spcAft>
              <a:defRPr/>
            </a:pPr>
            <a:endParaRPr lang="de-DE" sz="1050" b="1" dirty="0">
              <a:solidFill>
                <a:prstClr val="black"/>
              </a:solidFill>
            </a:endParaRPr>
          </a:p>
          <a:p>
            <a:pPr lvl="0">
              <a:spcAft>
                <a:spcPts val="225"/>
              </a:spcAft>
              <a:defRPr/>
            </a:pPr>
            <a:endParaRPr lang="de-DE" sz="1050" b="1" dirty="0" smtClean="0">
              <a:solidFill>
                <a:prstClr val="black"/>
              </a:solidFill>
            </a:endParaRPr>
          </a:p>
          <a:p>
            <a:pPr lvl="0">
              <a:spcAft>
                <a:spcPts val="225"/>
              </a:spcAft>
              <a:defRPr/>
            </a:pPr>
            <a:endParaRPr lang="de-DE" sz="1050" b="1" dirty="0">
              <a:solidFill>
                <a:prstClr val="black"/>
              </a:solidFill>
            </a:endParaRPr>
          </a:p>
          <a:p>
            <a:pPr lvl="0">
              <a:spcAft>
                <a:spcPts val="225"/>
              </a:spcAft>
              <a:defRPr/>
            </a:pPr>
            <a:endParaRPr lang="de-DE" sz="1050" b="1" dirty="0" smtClean="0">
              <a:solidFill>
                <a:prstClr val="black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CE803C43-5655-47A4-97E7-B3B28F22FD9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4CF5949-18E1-4CE8-B04A-B88AC46E2C0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CE360A7-935D-4BF7-9BA1-DB3E3F6F607F}"/>
              </a:ext>
            </a:extLst>
          </p:cNvPr>
          <p:cNvSpPr/>
          <p:nvPr/>
        </p:nvSpPr>
        <p:spPr>
          <a:xfrm>
            <a:off x="9869545" y="1486908"/>
            <a:ext cx="1484255" cy="4552921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Hintergrund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Standard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</a:t>
            </a:r>
            <a:r>
              <a:rPr lang="de-DE" sz="1100" dirty="0" err="1">
                <a:solidFill>
                  <a:schemeClr val="tx1"/>
                </a:solidFill>
              </a:rPr>
              <a:t>OpenStreetMaps</a:t>
            </a:r>
            <a:endParaRPr lang="de-DE" sz="1100" dirty="0">
              <a:solidFill>
                <a:schemeClr val="tx1"/>
              </a:solidFill>
            </a:endParaRP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Satellit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Kartenelemente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Bundesländer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Großregionen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Kleinregionen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Straßen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Gebirge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Farbpalette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3A16EAE-17E4-42CA-997F-BD4830BD3F52}"/>
              </a:ext>
            </a:extLst>
          </p:cNvPr>
          <p:cNvSpPr/>
          <p:nvPr/>
        </p:nvSpPr>
        <p:spPr>
          <a:xfrm>
            <a:off x="9974428" y="4498760"/>
            <a:ext cx="83974" cy="1581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4DD3A41-7888-4F2B-A3F8-EE521E4E003C}"/>
              </a:ext>
            </a:extLst>
          </p:cNvPr>
          <p:cNvSpPr/>
          <p:nvPr/>
        </p:nvSpPr>
        <p:spPr>
          <a:xfrm>
            <a:off x="10058402" y="4498760"/>
            <a:ext cx="83974" cy="1581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D358BBB-885C-41FA-9313-56BA613C1E3A}"/>
              </a:ext>
            </a:extLst>
          </p:cNvPr>
          <p:cNvSpPr/>
          <p:nvPr/>
        </p:nvSpPr>
        <p:spPr>
          <a:xfrm>
            <a:off x="10142376" y="4498760"/>
            <a:ext cx="83974" cy="158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D218ED99-10A1-4856-99AC-22E98E5CD6A7}"/>
              </a:ext>
            </a:extLst>
          </p:cNvPr>
          <p:cNvSpPr/>
          <p:nvPr/>
        </p:nvSpPr>
        <p:spPr>
          <a:xfrm>
            <a:off x="10789776" y="4498760"/>
            <a:ext cx="83974" cy="158157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4ADD8AD-CF0D-4FFB-BCC0-0BD930112A18}"/>
              </a:ext>
            </a:extLst>
          </p:cNvPr>
          <p:cNvSpPr/>
          <p:nvPr/>
        </p:nvSpPr>
        <p:spPr>
          <a:xfrm>
            <a:off x="10873750" y="4498760"/>
            <a:ext cx="83974" cy="158157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EE0E5B7-2387-47B9-96C9-A8950520CC99}"/>
              </a:ext>
            </a:extLst>
          </p:cNvPr>
          <p:cNvSpPr/>
          <p:nvPr/>
        </p:nvSpPr>
        <p:spPr>
          <a:xfrm>
            <a:off x="10957724" y="4498760"/>
            <a:ext cx="83974" cy="158157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BCCA1B99-7F09-49E1-AFFC-C9DC984BECD4}"/>
              </a:ext>
            </a:extLst>
          </p:cNvPr>
          <p:cNvSpPr/>
          <p:nvPr/>
        </p:nvSpPr>
        <p:spPr>
          <a:xfrm>
            <a:off x="10376502" y="4498760"/>
            <a:ext cx="83974" cy="1581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F488A11-9F25-4B7E-8532-4DB661560B09}"/>
              </a:ext>
            </a:extLst>
          </p:cNvPr>
          <p:cNvSpPr/>
          <p:nvPr/>
        </p:nvSpPr>
        <p:spPr>
          <a:xfrm>
            <a:off x="10460476" y="4498760"/>
            <a:ext cx="83974" cy="1581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09E9457E-7560-4122-926B-382D44E90E77}"/>
              </a:ext>
            </a:extLst>
          </p:cNvPr>
          <p:cNvSpPr/>
          <p:nvPr/>
        </p:nvSpPr>
        <p:spPr>
          <a:xfrm>
            <a:off x="10544450" y="4498760"/>
            <a:ext cx="83974" cy="15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83FC007-F077-494C-8BCB-257504602D2A}"/>
              </a:ext>
            </a:extLst>
          </p:cNvPr>
          <p:cNvSpPr/>
          <p:nvPr/>
        </p:nvSpPr>
        <p:spPr>
          <a:xfrm>
            <a:off x="9943497" y="5474609"/>
            <a:ext cx="1336350" cy="41577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ò"/>
            </a:pPr>
            <a:r>
              <a:rPr lang="de-DE" sz="1050" b="1" dirty="0"/>
              <a:t>Karte exportieren (</a:t>
            </a:r>
            <a:r>
              <a:rPr lang="de-DE" sz="1050" b="1" dirty="0" err="1"/>
              <a:t>png</a:t>
            </a:r>
            <a:r>
              <a:rPr lang="de-DE" sz="1050" b="1" dirty="0"/>
              <a:t>)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59D96C0-5D7D-405F-BD78-B853B6C5BFDD}"/>
              </a:ext>
            </a:extLst>
          </p:cNvPr>
          <p:cNvSpPr txBox="1"/>
          <p:nvPr/>
        </p:nvSpPr>
        <p:spPr>
          <a:xfrm>
            <a:off x="940385" y="2555315"/>
            <a:ext cx="1389291" cy="276999"/>
          </a:xfrm>
          <a:prstGeom prst="rect">
            <a:avLst/>
          </a:prstGeom>
          <a:ln>
            <a:rou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de-AT" sz="1200" b="1" dirty="0"/>
              <a:t>Auswahl speichern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4293E5AA-D308-4858-946E-92D31D439F47}"/>
              </a:ext>
            </a:extLst>
          </p:cNvPr>
          <p:cNvSpPr/>
          <p:nvPr/>
        </p:nvSpPr>
        <p:spPr>
          <a:xfrm>
            <a:off x="940385" y="2927985"/>
            <a:ext cx="1389291" cy="236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fad_Bed_langweilig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BB684647-F8FD-41D8-91DE-B46E6AE9F3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53" y="2698646"/>
            <a:ext cx="323614" cy="32361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0" y="1476000"/>
            <a:ext cx="7482417" cy="529200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Suchmöglichkeiten</a:t>
            </a:r>
            <a:r>
              <a:rPr kumimoji="0" lang="de-DE" sz="105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der WBÖ-DB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Suche</a:t>
            </a: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Ergebnisanzeige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lang="de-DE" sz="1050" b="1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lang="de-DE" sz="1050" b="1" dirty="0">
                <a:solidFill>
                  <a:prstClr val="black"/>
                </a:solidFill>
                <a:latin typeface="Calibri" panose="020F0502020204030204"/>
              </a:rPr>
              <a:t>Download</a:t>
            </a: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586181" y="1956011"/>
          <a:ext cx="9085528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746">
                  <a:extLst>
                    <a:ext uri="{9D8B030D-6E8A-4147-A177-3AD203B41FA5}">
                      <a16:colId xmlns:a16="http://schemas.microsoft.com/office/drawing/2014/main" val="1537663326"/>
                    </a:ext>
                  </a:extLst>
                </a:gridCol>
                <a:gridCol w="600364">
                  <a:extLst>
                    <a:ext uri="{9D8B030D-6E8A-4147-A177-3AD203B41FA5}">
                      <a16:colId xmlns:a16="http://schemas.microsoft.com/office/drawing/2014/main" val="2316984530"/>
                    </a:ext>
                  </a:extLst>
                </a:gridCol>
                <a:gridCol w="563418">
                  <a:extLst>
                    <a:ext uri="{9D8B030D-6E8A-4147-A177-3AD203B41FA5}">
                      <a16:colId xmlns:a16="http://schemas.microsoft.com/office/drawing/2014/main" val="3524168066"/>
                    </a:ext>
                  </a:extLst>
                </a:gridCol>
                <a:gridCol w="785091">
                  <a:extLst>
                    <a:ext uri="{9D8B030D-6E8A-4147-A177-3AD203B41FA5}">
                      <a16:colId xmlns:a16="http://schemas.microsoft.com/office/drawing/2014/main" val="530125645"/>
                    </a:ext>
                  </a:extLst>
                </a:gridCol>
                <a:gridCol w="1302327">
                  <a:extLst>
                    <a:ext uri="{9D8B030D-6E8A-4147-A177-3AD203B41FA5}">
                      <a16:colId xmlns:a16="http://schemas.microsoft.com/office/drawing/2014/main" val="1240714685"/>
                    </a:ext>
                  </a:extLst>
                </a:gridCol>
                <a:gridCol w="1031459">
                  <a:extLst>
                    <a:ext uri="{9D8B030D-6E8A-4147-A177-3AD203B41FA5}">
                      <a16:colId xmlns:a16="http://schemas.microsoft.com/office/drawing/2014/main" val="4244871147"/>
                    </a:ext>
                  </a:extLst>
                </a:gridCol>
                <a:gridCol w="1120614">
                  <a:extLst>
                    <a:ext uri="{9D8B030D-6E8A-4147-A177-3AD203B41FA5}">
                      <a16:colId xmlns:a16="http://schemas.microsoft.com/office/drawing/2014/main" val="1378129988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402870818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229819418"/>
                    </a:ext>
                  </a:extLst>
                </a:gridCol>
                <a:gridCol w="341745">
                  <a:extLst>
                    <a:ext uri="{9D8B030D-6E8A-4147-A177-3AD203B41FA5}">
                      <a16:colId xmlns:a16="http://schemas.microsoft.com/office/drawing/2014/main" val="2955391053"/>
                    </a:ext>
                  </a:extLst>
                </a:gridCol>
                <a:gridCol w="535709">
                  <a:extLst>
                    <a:ext uri="{9D8B030D-6E8A-4147-A177-3AD203B41FA5}">
                      <a16:colId xmlns:a16="http://schemas.microsoft.com/office/drawing/2014/main" val="256448430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18449728"/>
                    </a:ext>
                  </a:extLst>
                </a:gridCol>
              </a:tblGrid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Hauptlemma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Wortart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Kontext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FB-</a:t>
                      </a:r>
                      <a:r>
                        <a:rPr lang="de-DE" sz="850" dirty="0" err="1"/>
                        <a:t>Nr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Großreg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Bundesl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850" dirty="0"/>
                        <a:t>Anzeigen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dirty="0" err="1"/>
                        <a:t>Ausw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02479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St. Anton am Arlberg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9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4920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 </a:t>
                      </a:r>
                      <a:r>
                        <a:rPr lang="de-DE" sz="850" i="1" dirty="0" err="1"/>
                        <a:t>drãĩ</a:t>
                      </a:r>
                      <a:r>
                        <a:rPr lang="de-DE" sz="850" i="1" baseline="30000" dirty="0" err="1"/>
                        <a:t>n</a:t>
                      </a:r>
                      <a:r>
                        <a:rPr lang="de-DE" sz="850" i="1" dirty="0" err="1"/>
                        <a:t>schãũ</a:t>
                      </a:r>
                      <a:r>
                        <a:rPr lang="de-DE" sz="850" i="1" baseline="30000" dirty="0" err="1"/>
                        <a:t>n</a:t>
                      </a:r>
                      <a:r>
                        <a:rPr lang="de-DE" sz="850" i="1" dirty="0"/>
                        <a:t> / fad dreinschauen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103A19 (m): dreinschauen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Dunkelsteinerwald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25582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fād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</a:t>
                      </a:r>
                      <a:r>
                        <a:rPr lang="el-GR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χ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jem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anstänkern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Zederhaus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Lung.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Sbg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509495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fads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85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Flėisch</a:t>
                      </a:r>
                      <a:r>
                        <a:rPr lang="de-AT" sz="85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fades Fleisch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21C3: Fleisch in </a:t>
                      </a:r>
                      <a:r>
                        <a:rPr lang="de-DE" sz="850" dirty="0" err="1"/>
                        <a:t>best.Zustand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Gramastetten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Mühlv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  <a:p>
                      <a:pPr algn="ctr"/>
                      <a:endParaRPr lang="de-DE" sz="85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852153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was </a:t>
                      </a:r>
                      <a:r>
                        <a:rPr lang="de-DE" sz="850" i="1" dirty="0" err="1"/>
                        <a:t>fad‘s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Ungenach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Hausrv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493935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5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φ</a:t>
                      </a:r>
                      <a:r>
                        <a:rPr lang="de-DE" sz="85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Herzogenburg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574492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/>
                        <a:t>nicht unterhaltend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Salzburg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Flachg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Sbg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089691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fade </a:t>
                      </a:r>
                      <a:r>
                        <a:rPr lang="de-DE" sz="850" i="1" dirty="0" err="1"/>
                        <a:t>Lårfa</a:t>
                      </a:r>
                      <a:r>
                        <a:rPr lang="de-DE" sz="850" i="1" dirty="0"/>
                        <a:t> [</a:t>
                      </a:r>
                      <a:r>
                        <a:rPr lang="de-DE" sz="850" i="1" dirty="0" err="1"/>
                        <a:t>fl</a:t>
                      </a:r>
                      <a:r>
                        <a:rPr lang="de-DE" sz="850" i="1" dirty="0"/>
                        <a:t>] / </a:t>
                      </a:r>
                      <a:r>
                        <a:rPr lang="de-DE" sz="850" i="1" dirty="0" err="1"/>
                        <a:t>häßliches</a:t>
                      </a:r>
                      <a:r>
                        <a:rPr lang="de-DE" sz="850" i="1" dirty="0"/>
                        <a:t>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1G9 (1): </a:t>
                      </a:r>
                      <a:r>
                        <a:rPr lang="de-DE" sz="850" dirty="0" err="1"/>
                        <a:t>häßliches</a:t>
                      </a:r>
                      <a:r>
                        <a:rPr lang="de-DE" sz="850" dirty="0"/>
                        <a:t>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Waidhofen</a:t>
                      </a:r>
                      <a:r>
                        <a:rPr lang="de-DE" sz="850" dirty="0"/>
                        <a:t> an der Ybbs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003509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i="1" dirty="0" err="1"/>
                        <a:t>fa</a:t>
                      </a:r>
                      <a:r>
                        <a:rPr lang="de-DE" sz="850" i="1" dirty="0" err="1">
                          <a:latin typeface="Cambria" panose="02040503050406030204" pitchFamily="18" charset="0"/>
                        </a:rPr>
                        <a:t>̄</a:t>
                      </a:r>
                      <a:r>
                        <a:rPr lang="de-DE" sz="850" i="1" dirty="0" err="1"/>
                        <a:t>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fads</a:t>
                      </a:r>
                      <a:r>
                        <a:rPr lang="de-DE" sz="850" i="1" dirty="0"/>
                        <a:t> Gfrieß [n] / dummes Gesicht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Reichenau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MKtn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Ktn.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12702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fat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zu zärtlich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Loosdorf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Mostv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NÖ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9581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Die Schule war ihm zu fad / Die Schule war ihm zu langweilig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Gersthof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Wien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631344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a </a:t>
                      </a:r>
                      <a:r>
                        <a:rPr lang="de-DE" sz="850" i="1" dirty="0" err="1"/>
                        <a:t>fāder</a:t>
                      </a:r>
                      <a:r>
                        <a:rPr lang="de-DE" sz="850" i="1" dirty="0"/>
                        <a:t> k</a:t>
                      </a:r>
                      <a:r>
                        <a:rPr lang="el-GR" sz="850" i="1" dirty="0"/>
                        <a:t>χ</a:t>
                      </a:r>
                      <a:r>
                        <a:rPr lang="de-DE" sz="850" i="1" dirty="0" err="1"/>
                        <a:t>erl</a:t>
                      </a:r>
                      <a:r>
                        <a:rPr lang="de-DE" sz="850" i="1" dirty="0"/>
                        <a:t> [</a:t>
                      </a:r>
                      <a:r>
                        <a:rPr lang="de-DE" sz="850" i="1" dirty="0" err="1"/>
                        <a:t>fl</a:t>
                      </a:r>
                      <a:r>
                        <a:rPr lang="de-DE" sz="850" i="1" dirty="0"/>
                        <a:t>] / ein fader Kerl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88A13: ungesellig (ungut)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Weer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mNTir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NTir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37390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fad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Adj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 err="1"/>
                        <a:t>fâd</a:t>
                      </a:r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 err="1"/>
                        <a:t>mißgelaunt</a:t>
                      </a:r>
                      <a:endParaRPr lang="de-DE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8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EFb</a:t>
                      </a:r>
                      <a:r>
                        <a:rPr lang="de-DE" sz="850" dirty="0"/>
                        <a:t>. 5/49: </a:t>
                      </a:r>
                      <a:r>
                        <a:rPr lang="de-DE" sz="850" dirty="0" err="1"/>
                        <a:t>mißgelaunt</a:t>
                      </a:r>
                      <a:r>
                        <a:rPr lang="de-DE" sz="8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Kopfing</a:t>
                      </a:r>
                      <a:r>
                        <a:rPr lang="de-DE" sz="850" dirty="0"/>
                        <a:t> im Innkreis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 err="1"/>
                        <a:t>Innv</a:t>
                      </a:r>
                      <a:r>
                        <a:rPr lang="de-DE" sz="8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OÖ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881867"/>
                  </a:ext>
                </a:extLst>
              </a:tr>
              <a:tr h="180472"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i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TEI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50" u="sng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8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530670"/>
                  </a:ext>
                </a:extLst>
              </a:tr>
            </a:tbl>
          </a:graphicData>
        </a:graphic>
      </p:graphicFrame>
      <p:sp>
        <p:nvSpPr>
          <p:cNvPr id="34" name="Rechteck 33">
            <a:extLst>
              <a:ext uri="{FF2B5EF4-FFF2-40B4-BE49-F238E27FC236}">
                <a16:creationId xmlns:a16="http://schemas.microsoft.com/office/drawing/2014/main" id="{CE803C43-5655-47A4-97E7-B3B28F22FD9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4CF5949-18E1-4CE8-B04A-B88AC46E2C0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880C83D-A2A5-4180-9C0C-2BB93ADCA9CA}"/>
              </a:ext>
            </a:extLst>
          </p:cNvPr>
          <p:cNvSpPr txBox="1"/>
          <p:nvPr/>
        </p:nvSpPr>
        <p:spPr>
          <a:xfrm>
            <a:off x="940385" y="5517521"/>
            <a:ext cx="1389291" cy="276999"/>
          </a:xfrm>
          <a:prstGeom prst="rect">
            <a:avLst/>
          </a:prstGeom>
          <a:ln>
            <a:rou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de-AT" sz="1200" b="1" dirty="0"/>
              <a:t>Auswahl speichern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FDFC157E-9D38-47AC-B560-42F1D8406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511361"/>
            <a:ext cx="150091" cy="15009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E2519A7-CAEF-48F5-9911-C33D24FEC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2853108"/>
            <a:ext cx="150091" cy="15009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7F9EE70-AD7B-4073-842D-F0E78018D3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204094"/>
            <a:ext cx="150091" cy="15009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A64FAF9F-DB61-4155-88AA-58AA12E35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3490424"/>
            <a:ext cx="150091" cy="150091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AEA225CC-6EF7-4B2E-B6AA-D7491406AE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349405"/>
            <a:ext cx="150091" cy="15009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EDBB4762-1531-4C49-8675-E30D625F76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700383"/>
            <a:ext cx="150091" cy="15009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E1011EF-F860-496C-A03E-629EB53BE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4986707"/>
            <a:ext cx="150091" cy="15009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99AB70D6-A404-4D8F-ACBD-0693E8D80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5753341"/>
            <a:ext cx="150091" cy="15009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BDD49DA4-7600-4928-AD22-B9DB8D06DB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6104317"/>
            <a:ext cx="150091" cy="15009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56F5C313-1FA0-4987-8341-38EB1F7789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6395262"/>
            <a:ext cx="150091" cy="15009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9DF8E0E-215F-471C-8BCD-F7454F32C5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794" y="2225037"/>
            <a:ext cx="151200" cy="1512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D944B10-CE73-42A2-AC92-E385CBC706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158" y="3719193"/>
            <a:ext cx="151200" cy="1512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2C258469-45F6-4967-B73C-17C6786371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76" y="3999793"/>
            <a:ext cx="151200" cy="15120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59796B7A-EFB8-4279-8D5E-4C93C29F46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00" y="5331253"/>
            <a:ext cx="151200" cy="1512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DCBB2D2-01CD-4D77-9131-7AF20278DD98}"/>
              </a:ext>
            </a:extLst>
          </p:cNvPr>
          <p:cNvSpPr txBox="1"/>
          <p:nvPr/>
        </p:nvSpPr>
        <p:spPr>
          <a:xfrm>
            <a:off x="5038267" y="194040"/>
            <a:ext cx="184376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2800" b="1" dirty="0"/>
              <a:t>Alternative</a:t>
            </a:r>
            <a:endParaRPr lang="de-AT" b="1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29438C86-0C45-4565-95F2-6695DAC02531}"/>
              </a:ext>
            </a:extLst>
          </p:cNvPr>
          <p:cNvSpPr/>
          <p:nvPr/>
        </p:nvSpPr>
        <p:spPr>
          <a:xfrm>
            <a:off x="940385" y="5890191"/>
            <a:ext cx="1389291" cy="236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fad_Bed_langweilig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06595199-C116-4FAE-A9B2-2135217D97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53" y="5660852"/>
            <a:ext cx="323614" cy="323614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  <p:sp>
        <p:nvSpPr>
          <p:cNvPr id="61" name="Rechteck 60">
            <a:extLst>
              <a:ext uri="{FF2B5EF4-FFF2-40B4-BE49-F238E27FC236}">
                <a16:creationId xmlns:a16="http://schemas.microsoft.com/office/drawing/2014/main" id="{314316D4-0EF5-4FE3-9066-F5FFA9656AAC}"/>
              </a:ext>
            </a:extLst>
          </p:cNvPr>
          <p:cNvSpPr/>
          <p:nvPr/>
        </p:nvSpPr>
        <p:spPr>
          <a:xfrm>
            <a:off x="985487" y="4870227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Bitte auswählen …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2" name="Gleichschenkliges Dreieck 61">
            <a:extLst>
              <a:ext uri="{FF2B5EF4-FFF2-40B4-BE49-F238E27FC236}">
                <a16:creationId xmlns:a16="http://schemas.microsoft.com/office/drawing/2014/main" id="{84D035B3-4BB3-42C6-8516-6ADEED25B1BC}"/>
              </a:ext>
            </a:extLst>
          </p:cNvPr>
          <p:cNvSpPr/>
          <p:nvPr/>
        </p:nvSpPr>
        <p:spPr>
          <a:xfrm rot="10800000" flipH="1">
            <a:off x="2174404" y="4965778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/>
          <p:cNvSpPr/>
          <p:nvPr/>
        </p:nvSpPr>
        <p:spPr>
          <a:xfrm>
            <a:off x="985487" y="3195410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smtClean="0">
                <a:solidFill>
                  <a:schemeClr val="tx1"/>
                </a:solidFill>
              </a:rPr>
              <a:t>nach Hauptlemma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64">
            <a:extLst>
              <a:ext uri="{FF2B5EF4-FFF2-40B4-BE49-F238E27FC236}">
                <a16:creationId xmlns:a16="http://schemas.microsoft.com/office/drawing/2014/main" id="{9C208E04-9363-41EF-89B6-0518E3284619}"/>
              </a:ext>
            </a:extLst>
          </p:cNvPr>
          <p:cNvSpPr/>
          <p:nvPr/>
        </p:nvSpPr>
        <p:spPr>
          <a:xfrm rot="10800000" flipH="1">
            <a:off x="2174404" y="3290961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/>
          <p:cNvSpPr txBox="1"/>
          <p:nvPr/>
        </p:nvSpPr>
        <p:spPr>
          <a:xfrm>
            <a:off x="985484" y="3432228"/>
            <a:ext cx="1299086" cy="253916"/>
          </a:xfrm>
          <a:prstGeom prst="rect">
            <a:avLst/>
          </a:prstGeom>
          <a:solidFill>
            <a:schemeClr val="bg1"/>
          </a:solidFill>
          <a:ln w="3175">
            <a:solidFill>
              <a:srgbClr val="0047BB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 smtClean="0"/>
              <a:t>fad</a:t>
            </a:r>
            <a:endParaRPr lang="de-DE" sz="1050" dirty="0"/>
          </a:p>
        </p:txBody>
      </p:sp>
      <p:sp>
        <p:nvSpPr>
          <p:cNvPr id="67" name="Rechteck 66"/>
          <p:cNvSpPr/>
          <p:nvPr/>
        </p:nvSpPr>
        <p:spPr>
          <a:xfrm>
            <a:off x="2016730" y="3442169"/>
            <a:ext cx="256558" cy="236823"/>
          </a:xfrm>
          <a:prstGeom prst="rect">
            <a:avLst/>
          </a:prstGeom>
          <a:solidFill>
            <a:srgbClr val="88D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92" y="3480644"/>
            <a:ext cx="160034" cy="159871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:a16="http://schemas.microsoft.com/office/drawing/2014/main" id="{F40F1C40-BAC5-4CBE-9AC4-956122E8D1CE}"/>
              </a:ext>
            </a:extLst>
          </p:cNvPr>
          <p:cNvSpPr/>
          <p:nvPr/>
        </p:nvSpPr>
        <p:spPr>
          <a:xfrm>
            <a:off x="985487" y="4145895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smtClean="0">
                <a:solidFill>
                  <a:schemeClr val="tx1"/>
                </a:solidFill>
              </a:rPr>
              <a:t>Auswahl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0" name="Gleichschenkliges Dreieck 69">
            <a:extLst>
              <a:ext uri="{FF2B5EF4-FFF2-40B4-BE49-F238E27FC236}">
                <a16:creationId xmlns:a16="http://schemas.microsoft.com/office/drawing/2014/main" id="{C1DB1909-2FE2-4D99-B9B3-E9F576094F32}"/>
              </a:ext>
            </a:extLst>
          </p:cNvPr>
          <p:cNvSpPr/>
          <p:nvPr/>
        </p:nvSpPr>
        <p:spPr>
          <a:xfrm rot="10800000" flipH="1">
            <a:off x="2174404" y="4241446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49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2687991" y="1486907"/>
            <a:ext cx="4837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Lexikographisches Informationssystem Österreich (LIÖ)</a:t>
            </a:r>
            <a:endParaRPr lang="de-DE" sz="1600" dirty="0"/>
          </a:p>
        </p:txBody>
      </p:sp>
      <p:sp>
        <p:nvSpPr>
          <p:cNvPr id="13" name="Rechteck 12"/>
          <p:cNvSpPr/>
          <p:nvPr/>
        </p:nvSpPr>
        <p:spPr>
          <a:xfrm>
            <a:off x="885833" y="1486908"/>
            <a:ext cx="1484255" cy="3685456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 smtClean="0">
                <a:solidFill>
                  <a:schemeClr val="tx1"/>
                </a:solidFill>
              </a:rPr>
              <a:t>Einleitung zu LIÖ</a:t>
            </a: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687988" y="1944008"/>
            <a:ext cx="6862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Word Cloud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3"/>
            <a:ext cx="1214231" cy="670862"/>
          </a:xfrm>
          <a:prstGeom prst="rect">
            <a:avLst/>
          </a:prstGeom>
          <a:noFill/>
        </p:spPr>
      </p:pic>
      <p:sp>
        <p:nvSpPr>
          <p:cNvPr id="15" name="Rechteck 14"/>
          <p:cNvSpPr/>
          <p:nvPr/>
        </p:nvSpPr>
        <p:spPr>
          <a:xfrm>
            <a:off x="9869545" y="1486907"/>
            <a:ext cx="1484255" cy="364961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200" b="1" dirty="0">
                <a:solidFill>
                  <a:schemeClr val="tx1"/>
                </a:solidFill>
              </a:rPr>
              <a:t>Zusatzmaterialien</a:t>
            </a: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Abkürzungen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Lautschrift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Karte des Bearbeitungsgebiets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3230F04-AAAD-4A19-AEEE-D2A1589DB9C0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35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4C01777-8921-4801-9CA4-C6EB700BE85E}"/>
              </a:ext>
            </a:extLst>
          </p:cNvPr>
          <p:cNvSpPr txBox="1"/>
          <p:nvPr/>
        </p:nvSpPr>
        <p:spPr>
          <a:xfrm>
            <a:off x="2174801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</a:t>
            </a:r>
            <a:r>
              <a:rPr lang="de-AT" sz="900" b="1" dirty="0" smtClean="0"/>
              <a:t>ÖSTERREICH (LIÖ)</a:t>
            </a:r>
            <a:endParaRPr lang="de-AT" sz="900" b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3" y="5767587"/>
            <a:ext cx="10467966" cy="1090413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Anzeige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985487" y="2675709"/>
            <a:ext cx="1299083" cy="2368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Bitte auswählen …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leichschenkliges Dreieck 25">
            <a:extLst>
              <a:ext uri="{FF2B5EF4-FFF2-40B4-BE49-F238E27FC236}">
                <a16:creationId xmlns:a16="http://schemas.microsoft.com/office/drawing/2014/main" id="{9C208E04-9363-41EF-89B6-0518E3284619}"/>
              </a:ext>
            </a:extLst>
          </p:cNvPr>
          <p:cNvSpPr/>
          <p:nvPr/>
        </p:nvSpPr>
        <p:spPr>
          <a:xfrm rot="10800000" flipH="1">
            <a:off x="2174404" y="2771260"/>
            <a:ext cx="50622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E803C43-5655-47A4-97E7-B3B28F22FD9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4CF5949-18E1-4CE8-B04A-B88AC46E2C0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CE360A7-935D-4BF7-9BA1-DB3E3F6F607F}"/>
              </a:ext>
            </a:extLst>
          </p:cNvPr>
          <p:cNvSpPr/>
          <p:nvPr/>
        </p:nvSpPr>
        <p:spPr>
          <a:xfrm>
            <a:off x="9869545" y="1486908"/>
            <a:ext cx="1484255" cy="4552921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Hintergrund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Standard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</a:t>
            </a:r>
            <a:r>
              <a:rPr lang="de-DE" sz="1100" dirty="0" err="1">
                <a:solidFill>
                  <a:schemeClr val="tx1"/>
                </a:solidFill>
              </a:rPr>
              <a:t>OpenStreetMaps</a:t>
            </a:r>
            <a:endParaRPr lang="de-DE" sz="1100" dirty="0">
              <a:solidFill>
                <a:schemeClr val="tx1"/>
              </a:solidFill>
            </a:endParaRP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Satellit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Kartenelemente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Bundesländer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Großregionen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Kleinregionen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Straßen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Gebirge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Farbpalette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3A16EAE-17E4-42CA-997F-BD4830BD3F52}"/>
              </a:ext>
            </a:extLst>
          </p:cNvPr>
          <p:cNvSpPr/>
          <p:nvPr/>
        </p:nvSpPr>
        <p:spPr>
          <a:xfrm>
            <a:off x="9974428" y="4498760"/>
            <a:ext cx="83974" cy="1581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4DD3A41-7888-4F2B-A3F8-EE521E4E003C}"/>
              </a:ext>
            </a:extLst>
          </p:cNvPr>
          <p:cNvSpPr/>
          <p:nvPr/>
        </p:nvSpPr>
        <p:spPr>
          <a:xfrm>
            <a:off x="10058402" y="4498760"/>
            <a:ext cx="83974" cy="1581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D358BBB-885C-41FA-9313-56BA613C1E3A}"/>
              </a:ext>
            </a:extLst>
          </p:cNvPr>
          <p:cNvSpPr/>
          <p:nvPr/>
        </p:nvSpPr>
        <p:spPr>
          <a:xfrm>
            <a:off x="10142376" y="4498760"/>
            <a:ext cx="83974" cy="158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D218ED99-10A1-4856-99AC-22E98E5CD6A7}"/>
              </a:ext>
            </a:extLst>
          </p:cNvPr>
          <p:cNvSpPr/>
          <p:nvPr/>
        </p:nvSpPr>
        <p:spPr>
          <a:xfrm>
            <a:off x="10789776" y="4498760"/>
            <a:ext cx="83974" cy="158157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4ADD8AD-CF0D-4FFB-BCC0-0BD930112A18}"/>
              </a:ext>
            </a:extLst>
          </p:cNvPr>
          <p:cNvSpPr/>
          <p:nvPr/>
        </p:nvSpPr>
        <p:spPr>
          <a:xfrm>
            <a:off x="10873750" y="4498760"/>
            <a:ext cx="83974" cy="158157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EE0E5B7-2387-47B9-96C9-A8950520CC99}"/>
              </a:ext>
            </a:extLst>
          </p:cNvPr>
          <p:cNvSpPr/>
          <p:nvPr/>
        </p:nvSpPr>
        <p:spPr>
          <a:xfrm>
            <a:off x="10957724" y="4498760"/>
            <a:ext cx="83974" cy="158157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BCCA1B99-7F09-49E1-AFFC-C9DC984BECD4}"/>
              </a:ext>
            </a:extLst>
          </p:cNvPr>
          <p:cNvSpPr/>
          <p:nvPr/>
        </p:nvSpPr>
        <p:spPr>
          <a:xfrm>
            <a:off x="10376502" y="4498760"/>
            <a:ext cx="83974" cy="1581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F488A11-9F25-4B7E-8532-4DB661560B09}"/>
              </a:ext>
            </a:extLst>
          </p:cNvPr>
          <p:cNvSpPr/>
          <p:nvPr/>
        </p:nvSpPr>
        <p:spPr>
          <a:xfrm>
            <a:off x="10460476" y="4498760"/>
            <a:ext cx="83974" cy="1581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09E9457E-7560-4122-926B-382D44E90E77}"/>
              </a:ext>
            </a:extLst>
          </p:cNvPr>
          <p:cNvSpPr/>
          <p:nvPr/>
        </p:nvSpPr>
        <p:spPr>
          <a:xfrm>
            <a:off x="10544450" y="4498760"/>
            <a:ext cx="83974" cy="15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83FC007-F077-494C-8BCB-257504602D2A}"/>
              </a:ext>
            </a:extLst>
          </p:cNvPr>
          <p:cNvSpPr/>
          <p:nvPr/>
        </p:nvSpPr>
        <p:spPr>
          <a:xfrm>
            <a:off x="9943497" y="5474609"/>
            <a:ext cx="1336350" cy="41577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ò"/>
            </a:pPr>
            <a:r>
              <a:rPr lang="de-DE" sz="1050" b="1" dirty="0"/>
              <a:t>Karte exportieren (</a:t>
            </a:r>
            <a:r>
              <a:rPr lang="de-DE" sz="1050" b="1" dirty="0" err="1"/>
              <a:t>png</a:t>
            </a:r>
            <a:r>
              <a:rPr lang="de-DE" sz="1050" b="1" dirty="0"/>
              <a:t>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D226766-6B22-4657-9177-3824A5EBCE29}"/>
              </a:ext>
            </a:extLst>
          </p:cNvPr>
          <p:cNvSpPr txBox="1"/>
          <p:nvPr/>
        </p:nvSpPr>
        <p:spPr>
          <a:xfrm>
            <a:off x="5038267" y="194040"/>
            <a:ext cx="184376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2800" b="1" dirty="0"/>
              <a:t>Alternative</a:t>
            </a:r>
            <a:endParaRPr lang="de-AT" b="1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2C687BC-8F93-4996-8968-8216538559D7}"/>
              </a:ext>
            </a:extLst>
          </p:cNvPr>
          <p:cNvSpPr txBox="1"/>
          <p:nvPr/>
        </p:nvSpPr>
        <p:spPr>
          <a:xfrm>
            <a:off x="985484" y="2912527"/>
            <a:ext cx="1604156" cy="738664"/>
          </a:xfrm>
          <a:prstGeom prst="rect">
            <a:avLst/>
          </a:prstGeom>
          <a:solidFill>
            <a:schemeClr val="bg1"/>
          </a:solidFill>
          <a:ln w="3175">
            <a:solidFill>
              <a:srgbClr val="0047BB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 err="1"/>
              <a:t>fad_Bed_missgelaunt</a:t>
            </a:r>
            <a:endParaRPr lang="de-DE" sz="1050" dirty="0"/>
          </a:p>
          <a:p>
            <a:r>
              <a:rPr lang="de-DE" sz="1050" u="sng" dirty="0" err="1"/>
              <a:t>fad_Bed_langweilig</a:t>
            </a:r>
            <a:endParaRPr lang="de-DE" sz="1050" u="sng" dirty="0"/>
          </a:p>
          <a:p>
            <a:r>
              <a:rPr lang="de-DE" sz="1050" dirty="0" err="1"/>
              <a:t>fad_Kontextbeleg</a:t>
            </a:r>
            <a:endParaRPr lang="de-DE" sz="1050" dirty="0"/>
          </a:p>
          <a:p>
            <a:r>
              <a:rPr lang="de-DE" sz="1050" dirty="0"/>
              <a:t>…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A9612A48-8F1A-411A-B5FA-685C421D7B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01" y="3205494"/>
            <a:ext cx="323614" cy="323614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0" y="1476000"/>
            <a:ext cx="7482417" cy="52920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Zugang über Karte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8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0" y="1476000"/>
            <a:ext cx="7482417" cy="52920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Auswahl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CE803C43-5655-47A4-97E7-B3B28F22FD9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4CF5949-18E1-4CE8-B04A-B88AC46E2C0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CE360A7-935D-4BF7-9BA1-DB3E3F6F607F}"/>
              </a:ext>
            </a:extLst>
          </p:cNvPr>
          <p:cNvSpPr/>
          <p:nvPr/>
        </p:nvSpPr>
        <p:spPr>
          <a:xfrm>
            <a:off x="9869545" y="1486908"/>
            <a:ext cx="1484255" cy="4552921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Hintergrund</a:t>
            </a:r>
          </a:p>
          <a:p>
            <a:pPr marL="171450" indent="-171450">
              <a:spcAft>
                <a:spcPts val="225"/>
              </a:spcAft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 smtClean="0">
                <a:solidFill>
                  <a:schemeClr val="tx1"/>
                </a:solidFill>
              </a:rPr>
              <a:t>… Standard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 smtClean="0">
                <a:solidFill>
                  <a:schemeClr val="tx1"/>
                </a:solidFill>
              </a:rPr>
              <a:t>… </a:t>
            </a:r>
            <a:r>
              <a:rPr lang="de-DE" sz="1100" dirty="0" err="1">
                <a:solidFill>
                  <a:schemeClr val="tx1"/>
                </a:solidFill>
              </a:rPr>
              <a:t>OpenStreetMaps</a:t>
            </a:r>
            <a:endParaRPr lang="de-DE" sz="1100" dirty="0">
              <a:solidFill>
                <a:schemeClr val="tx1"/>
              </a:solidFill>
            </a:endParaRP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</a:t>
            </a:r>
            <a:r>
              <a:rPr lang="de-DE" sz="1100" dirty="0" smtClean="0">
                <a:solidFill>
                  <a:schemeClr val="tx1"/>
                </a:solidFill>
              </a:rPr>
              <a:t>Satellit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 smtClean="0">
                <a:solidFill>
                  <a:schemeClr val="tx1"/>
                </a:solidFill>
              </a:rPr>
              <a:t>… Dialekteinteilung</a:t>
            </a:r>
            <a:endParaRPr lang="de-DE" sz="1100" dirty="0">
              <a:solidFill>
                <a:schemeClr val="tx1"/>
              </a:solidFill>
            </a:endParaRP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Kartenelemente</a:t>
            </a:r>
          </a:p>
          <a:p>
            <a:pPr marL="171450" indent="-171450">
              <a:spcAft>
                <a:spcPts val="225"/>
              </a:spcAft>
              <a:buBlip>
                <a:blip r:embed="rId9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Bundesländer</a:t>
            </a:r>
          </a:p>
          <a:p>
            <a:pPr marL="171450" indent="-171450">
              <a:spcAft>
                <a:spcPts val="225"/>
              </a:spcAft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Großregionen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Kleinregionen</a:t>
            </a:r>
          </a:p>
          <a:p>
            <a:pPr marL="171450" indent="-171450">
              <a:spcAft>
                <a:spcPts val="225"/>
              </a:spcAft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Straßen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Gebirge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Farbpalette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3A16EAE-17E4-42CA-997F-BD4830BD3F52}"/>
              </a:ext>
            </a:extLst>
          </p:cNvPr>
          <p:cNvSpPr/>
          <p:nvPr/>
        </p:nvSpPr>
        <p:spPr>
          <a:xfrm>
            <a:off x="9974428" y="4698147"/>
            <a:ext cx="83974" cy="1581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4DD3A41-7888-4F2B-A3F8-EE521E4E003C}"/>
              </a:ext>
            </a:extLst>
          </p:cNvPr>
          <p:cNvSpPr/>
          <p:nvPr/>
        </p:nvSpPr>
        <p:spPr>
          <a:xfrm>
            <a:off x="10058402" y="4698147"/>
            <a:ext cx="83974" cy="1581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D358BBB-885C-41FA-9313-56BA613C1E3A}"/>
              </a:ext>
            </a:extLst>
          </p:cNvPr>
          <p:cNvSpPr/>
          <p:nvPr/>
        </p:nvSpPr>
        <p:spPr>
          <a:xfrm>
            <a:off x="10142376" y="4698147"/>
            <a:ext cx="83974" cy="158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D218ED99-10A1-4856-99AC-22E98E5CD6A7}"/>
              </a:ext>
            </a:extLst>
          </p:cNvPr>
          <p:cNvSpPr/>
          <p:nvPr/>
        </p:nvSpPr>
        <p:spPr>
          <a:xfrm>
            <a:off x="10789776" y="4698147"/>
            <a:ext cx="83974" cy="158157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4ADD8AD-CF0D-4FFB-BCC0-0BD930112A18}"/>
              </a:ext>
            </a:extLst>
          </p:cNvPr>
          <p:cNvSpPr/>
          <p:nvPr/>
        </p:nvSpPr>
        <p:spPr>
          <a:xfrm>
            <a:off x="10873750" y="4698147"/>
            <a:ext cx="83974" cy="158157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EE0E5B7-2387-47B9-96C9-A8950520CC99}"/>
              </a:ext>
            </a:extLst>
          </p:cNvPr>
          <p:cNvSpPr/>
          <p:nvPr/>
        </p:nvSpPr>
        <p:spPr>
          <a:xfrm>
            <a:off x="10957724" y="4698147"/>
            <a:ext cx="83974" cy="158157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BCCA1B99-7F09-49E1-AFFC-C9DC984BECD4}"/>
              </a:ext>
            </a:extLst>
          </p:cNvPr>
          <p:cNvSpPr/>
          <p:nvPr/>
        </p:nvSpPr>
        <p:spPr>
          <a:xfrm>
            <a:off x="10376502" y="4698147"/>
            <a:ext cx="83974" cy="1581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F488A11-9F25-4B7E-8532-4DB661560B09}"/>
              </a:ext>
            </a:extLst>
          </p:cNvPr>
          <p:cNvSpPr/>
          <p:nvPr/>
        </p:nvSpPr>
        <p:spPr>
          <a:xfrm>
            <a:off x="10460476" y="4698147"/>
            <a:ext cx="83974" cy="1581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09E9457E-7560-4122-926B-382D44E90E77}"/>
              </a:ext>
            </a:extLst>
          </p:cNvPr>
          <p:cNvSpPr/>
          <p:nvPr/>
        </p:nvSpPr>
        <p:spPr>
          <a:xfrm>
            <a:off x="10544450" y="4698147"/>
            <a:ext cx="83974" cy="15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83FC007-F077-494C-8BCB-257504602D2A}"/>
              </a:ext>
            </a:extLst>
          </p:cNvPr>
          <p:cNvSpPr/>
          <p:nvPr/>
        </p:nvSpPr>
        <p:spPr>
          <a:xfrm>
            <a:off x="9943497" y="5474609"/>
            <a:ext cx="1336350" cy="41577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ò"/>
            </a:pPr>
            <a:r>
              <a:rPr lang="de-DE" sz="1050" b="1" dirty="0"/>
              <a:t>Karte exportieren (</a:t>
            </a:r>
            <a:r>
              <a:rPr lang="de-DE" sz="1050" b="1" dirty="0" err="1"/>
              <a:t>png</a:t>
            </a:r>
            <a:r>
              <a:rPr lang="de-DE" sz="1050" b="1" dirty="0"/>
              <a:t>)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953934" y="2662965"/>
            <a:ext cx="1618716" cy="4498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STir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360000" lvl="1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wSTir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360000" lvl="1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mSTir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360000" lvl="1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öSTir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uAhrnt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obAhrnt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Lüsenert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unt.STir.Pustert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Taufenert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Antholzert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Gsiesert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Pragsert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ob.STir.Pustert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  <a:endParaRPr lang="de-DE" sz="900" dirty="0">
              <a:solidFill>
                <a:prstClr val="black"/>
              </a:solidFill>
            </a:endParaRP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OTir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NTir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357188" lvl="1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wNTir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357188" lvl="1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mNTir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357188" lvl="1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öNTir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  <a:endParaRPr lang="de-DE" sz="900" dirty="0">
              <a:solidFill>
                <a:prstClr val="black"/>
              </a:solidFill>
            </a:endParaRP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Ktn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Stmk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Sbg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>
                <a:solidFill>
                  <a:prstClr val="black"/>
                </a:solidFill>
              </a:rPr>
              <a:t>OÖ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>
                <a:solidFill>
                  <a:prstClr val="black"/>
                </a:solidFill>
              </a:rPr>
              <a:t>NÖ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smtClean="0">
                <a:solidFill>
                  <a:prstClr val="black"/>
                </a:solidFill>
              </a:rPr>
              <a:t>Wien</a:t>
            </a:r>
            <a:endParaRPr lang="de-DE" sz="900" dirty="0">
              <a:solidFill>
                <a:prstClr val="black"/>
              </a:solidFill>
            </a:endParaRP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Bgl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endParaRPr lang="de-DE" sz="900" dirty="0">
              <a:solidFill>
                <a:prstClr val="black"/>
              </a:solidFill>
            </a:endParaRPr>
          </a:p>
          <a:p>
            <a:pPr lvl="0">
              <a:spcAft>
                <a:spcPts val="225"/>
              </a:spcAft>
              <a:defRPr/>
            </a:pPr>
            <a:endParaRPr lang="de-DE" sz="900" dirty="0">
              <a:solidFill>
                <a:prstClr val="black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060215" y="6849400"/>
            <a:ext cx="1406155" cy="2308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900" b="1" dirty="0" smtClean="0"/>
              <a:t>Suche in diesen Regionen</a:t>
            </a:r>
            <a:endParaRPr lang="de-DE" sz="900" b="1" dirty="0"/>
          </a:p>
        </p:txBody>
      </p:sp>
      <p:pic>
        <p:nvPicPr>
          <p:cNvPr id="5" name="Grafik 4" descr="Mouse Cursor 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4" y="3243148"/>
            <a:ext cx="162624" cy="243461"/>
          </a:xfrm>
          <a:prstGeom prst="rect">
            <a:avLst/>
          </a:prstGeom>
        </p:spPr>
      </p:pic>
      <p:sp>
        <p:nvSpPr>
          <p:cNvPr id="49" name="Ellipse 48"/>
          <p:cNvSpPr/>
          <p:nvPr/>
        </p:nvSpPr>
        <p:spPr>
          <a:xfrm>
            <a:off x="1947276" y="2459032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9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0" y="1476000"/>
            <a:ext cx="7482417" cy="52920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Auswahl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CE803C43-5655-47A4-97E7-B3B28F22FD9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4CF5949-18E1-4CE8-B04A-B88AC46E2C0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CE360A7-935D-4BF7-9BA1-DB3E3F6F607F}"/>
              </a:ext>
            </a:extLst>
          </p:cNvPr>
          <p:cNvSpPr/>
          <p:nvPr/>
        </p:nvSpPr>
        <p:spPr>
          <a:xfrm>
            <a:off x="9869545" y="1486908"/>
            <a:ext cx="1484255" cy="4552921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Hintergrund</a:t>
            </a:r>
          </a:p>
          <a:p>
            <a:pPr marL="171450" indent="-171450">
              <a:spcAft>
                <a:spcPts val="225"/>
              </a:spcAft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 smtClean="0">
                <a:solidFill>
                  <a:schemeClr val="tx1"/>
                </a:solidFill>
              </a:rPr>
              <a:t>… Standard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 smtClean="0">
                <a:solidFill>
                  <a:schemeClr val="tx1"/>
                </a:solidFill>
              </a:rPr>
              <a:t>… </a:t>
            </a:r>
            <a:r>
              <a:rPr lang="de-DE" sz="1100" dirty="0" err="1">
                <a:solidFill>
                  <a:schemeClr val="tx1"/>
                </a:solidFill>
              </a:rPr>
              <a:t>OpenStreetMaps</a:t>
            </a:r>
            <a:endParaRPr lang="de-DE" sz="1100" dirty="0">
              <a:solidFill>
                <a:schemeClr val="tx1"/>
              </a:solidFill>
            </a:endParaRP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</a:t>
            </a:r>
            <a:r>
              <a:rPr lang="de-DE" sz="1100" dirty="0" smtClean="0">
                <a:solidFill>
                  <a:schemeClr val="tx1"/>
                </a:solidFill>
              </a:rPr>
              <a:t>Satellit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 smtClean="0">
                <a:solidFill>
                  <a:schemeClr val="tx1"/>
                </a:solidFill>
              </a:rPr>
              <a:t>… Dialekteinteilung</a:t>
            </a:r>
            <a:endParaRPr lang="de-DE" sz="1100" dirty="0">
              <a:solidFill>
                <a:schemeClr val="tx1"/>
              </a:solidFill>
            </a:endParaRP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Kartenelemente</a:t>
            </a:r>
          </a:p>
          <a:p>
            <a:pPr marL="171450" indent="-171450">
              <a:spcAft>
                <a:spcPts val="225"/>
              </a:spcAft>
              <a:buBlip>
                <a:blip r:embed="rId9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Bundesländer</a:t>
            </a:r>
          </a:p>
          <a:p>
            <a:pPr marL="171450" indent="-171450">
              <a:spcAft>
                <a:spcPts val="225"/>
              </a:spcAft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Großregionen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Kleinregionen</a:t>
            </a:r>
          </a:p>
          <a:p>
            <a:pPr marL="171450" indent="-171450">
              <a:spcAft>
                <a:spcPts val="225"/>
              </a:spcAft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Straßen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Gebirge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Farbpalette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83FC007-F077-494C-8BCB-257504602D2A}"/>
              </a:ext>
            </a:extLst>
          </p:cNvPr>
          <p:cNvSpPr/>
          <p:nvPr/>
        </p:nvSpPr>
        <p:spPr>
          <a:xfrm>
            <a:off x="9943497" y="5474609"/>
            <a:ext cx="1336350" cy="41577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ò"/>
            </a:pPr>
            <a:r>
              <a:rPr lang="de-DE" sz="1050" b="1" dirty="0"/>
              <a:t>Karte exportieren (</a:t>
            </a:r>
            <a:r>
              <a:rPr lang="de-DE" sz="1050" b="1" dirty="0" err="1"/>
              <a:t>png</a:t>
            </a:r>
            <a:r>
              <a:rPr lang="de-DE" sz="1050" b="1" dirty="0"/>
              <a:t>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53934" y="2662965"/>
            <a:ext cx="1618716" cy="4498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STir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360000" lvl="1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wSTir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360000" lvl="1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mSTir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360000" lvl="1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öSTir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uAhrnt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obAhrnt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Lüsenert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unt.STir.Pustert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Taufenert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Antholzert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Gsiesert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Pragsert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540000" lvl="2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ob.STir.Pustert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  <a:endParaRPr lang="de-DE" sz="900" dirty="0">
              <a:solidFill>
                <a:prstClr val="black"/>
              </a:solidFill>
            </a:endParaRP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OTir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NTir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357188" lvl="1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wNTir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357188" lvl="1" indent="-171450">
              <a:spcAft>
                <a:spcPts val="225"/>
              </a:spcAft>
              <a:buBlip>
                <a:blip r:embed="rId4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mNTir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357188" lvl="1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öNTir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  <a:endParaRPr lang="de-DE" sz="900" dirty="0">
              <a:solidFill>
                <a:prstClr val="black"/>
              </a:solidFill>
            </a:endParaRP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Ktn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Stmk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>
                <a:solidFill>
                  <a:prstClr val="black"/>
                </a:solidFill>
              </a:rPr>
              <a:t>Sbg</a:t>
            </a:r>
            <a:r>
              <a:rPr lang="de-DE" sz="900" dirty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>
                <a:solidFill>
                  <a:prstClr val="black"/>
                </a:solidFill>
              </a:rPr>
              <a:t>OÖ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>
                <a:solidFill>
                  <a:prstClr val="black"/>
                </a:solidFill>
              </a:rPr>
              <a:t>NÖ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smtClean="0">
                <a:solidFill>
                  <a:prstClr val="black"/>
                </a:solidFill>
              </a:rPr>
              <a:t>Wien</a:t>
            </a:r>
            <a:endParaRPr lang="de-DE" sz="900" dirty="0">
              <a:solidFill>
                <a:prstClr val="black"/>
              </a:solidFill>
            </a:endParaRP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r>
              <a:rPr lang="de-DE" sz="900" dirty="0" err="1" smtClean="0">
                <a:solidFill>
                  <a:prstClr val="black"/>
                </a:solidFill>
              </a:rPr>
              <a:t>Bgl</a:t>
            </a:r>
            <a:r>
              <a:rPr lang="de-DE" sz="900" dirty="0" smtClean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spcAft>
                <a:spcPts val="225"/>
              </a:spcAft>
              <a:buBlip>
                <a:blip r:embed="rId9"/>
              </a:buBlip>
              <a:defRPr/>
            </a:pPr>
            <a:endParaRPr lang="de-DE" sz="900" dirty="0">
              <a:solidFill>
                <a:prstClr val="black"/>
              </a:solidFill>
            </a:endParaRPr>
          </a:p>
          <a:p>
            <a:pPr lvl="0">
              <a:spcAft>
                <a:spcPts val="225"/>
              </a:spcAft>
              <a:defRPr/>
            </a:pPr>
            <a:endParaRPr lang="de-DE" sz="900" dirty="0">
              <a:solidFill>
                <a:prstClr val="black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060215" y="6849400"/>
            <a:ext cx="1406155" cy="2308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900" b="1" dirty="0" smtClean="0"/>
              <a:t>Suche in diesen Regionen</a:t>
            </a:r>
            <a:endParaRPr lang="de-DE" sz="900" b="1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3A16EAE-17E4-42CA-997F-BD4830BD3F52}"/>
              </a:ext>
            </a:extLst>
          </p:cNvPr>
          <p:cNvSpPr/>
          <p:nvPr/>
        </p:nvSpPr>
        <p:spPr>
          <a:xfrm>
            <a:off x="9974428" y="4698147"/>
            <a:ext cx="83974" cy="1581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4DD3A41-7888-4F2B-A3F8-EE521E4E003C}"/>
              </a:ext>
            </a:extLst>
          </p:cNvPr>
          <p:cNvSpPr/>
          <p:nvPr/>
        </p:nvSpPr>
        <p:spPr>
          <a:xfrm>
            <a:off x="10058402" y="4698147"/>
            <a:ext cx="83974" cy="1581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D358BBB-885C-41FA-9313-56BA613C1E3A}"/>
              </a:ext>
            </a:extLst>
          </p:cNvPr>
          <p:cNvSpPr/>
          <p:nvPr/>
        </p:nvSpPr>
        <p:spPr>
          <a:xfrm>
            <a:off x="10142376" y="4698147"/>
            <a:ext cx="83974" cy="158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218ED99-10A1-4856-99AC-22E98E5CD6A7}"/>
              </a:ext>
            </a:extLst>
          </p:cNvPr>
          <p:cNvSpPr/>
          <p:nvPr/>
        </p:nvSpPr>
        <p:spPr>
          <a:xfrm>
            <a:off x="10789776" y="4698147"/>
            <a:ext cx="83974" cy="158157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4ADD8AD-CF0D-4FFB-BCC0-0BD930112A18}"/>
              </a:ext>
            </a:extLst>
          </p:cNvPr>
          <p:cNvSpPr/>
          <p:nvPr/>
        </p:nvSpPr>
        <p:spPr>
          <a:xfrm>
            <a:off x="10873750" y="4698147"/>
            <a:ext cx="83974" cy="158157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EE0E5B7-2387-47B9-96C9-A8950520CC99}"/>
              </a:ext>
            </a:extLst>
          </p:cNvPr>
          <p:cNvSpPr/>
          <p:nvPr/>
        </p:nvSpPr>
        <p:spPr>
          <a:xfrm>
            <a:off x="10957724" y="4698147"/>
            <a:ext cx="83974" cy="158157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CCA1B99-7F09-49E1-AFFC-C9DC984BECD4}"/>
              </a:ext>
            </a:extLst>
          </p:cNvPr>
          <p:cNvSpPr/>
          <p:nvPr/>
        </p:nvSpPr>
        <p:spPr>
          <a:xfrm>
            <a:off x="10376502" y="4698147"/>
            <a:ext cx="83974" cy="1581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F488A11-9F25-4B7E-8532-4DB661560B09}"/>
              </a:ext>
            </a:extLst>
          </p:cNvPr>
          <p:cNvSpPr/>
          <p:nvPr/>
        </p:nvSpPr>
        <p:spPr>
          <a:xfrm>
            <a:off x="10460476" y="4698147"/>
            <a:ext cx="83974" cy="1581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9E9457E-7560-4122-926B-382D44E90E77}"/>
              </a:ext>
            </a:extLst>
          </p:cNvPr>
          <p:cNvSpPr/>
          <p:nvPr/>
        </p:nvSpPr>
        <p:spPr>
          <a:xfrm>
            <a:off x="10544450" y="4698147"/>
            <a:ext cx="83974" cy="15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A9612A48-8F1A-411A-B5FA-685C421D7B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60" y="6918425"/>
            <a:ext cx="323614" cy="323614"/>
          </a:xfrm>
          <a:prstGeom prst="rect">
            <a:avLst/>
          </a:prstGeom>
        </p:spPr>
      </p:pic>
      <p:pic>
        <p:nvPicPr>
          <p:cNvPr id="48" name="Grafik 47" descr="Mouse Cursor 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42" y="3878539"/>
            <a:ext cx="162624" cy="24346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069489" y="3570762"/>
            <a:ext cx="953210" cy="276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Traunviertel</a:t>
            </a:r>
            <a:endParaRPr lang="de-DE" sz="1400" b="1" dirty="0"/>
          </a:p>
        </p:txBody>
      </p:sp>
      <p:sp>
        <p:nvSpPr>
          <p:cNvPr id="49" name="Ellipse 48"/>
          <p:cNvSpPr/>
          <p:nvPr/>
        </p:nvSpPr>
        <p:spPr>
          <a:xfrm>
            <a:off x="1947276" y="2459032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LIÖ-Start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2641600" y="1487088"/>
            <a:ext cx="237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WBÖ-Materialien</a:t>
            </a:r>
            <a:endParaRPr lang="de-DE" sz="1600" dirty="0"/>
          </a:p>
        </p:txBody>
      </p:sp>
      <p:sp>
        <p:nvSpPr>
          <p:cNvPr id="13" name="Rechteck 12"/>
          <p:cNvSpPr/>
          <p:nvPr/>
        </p:nvSpPr>
        <p:spPr>
          <a:xfrm>
            <a:off x="885833" y="1487088"/>
            <a:ext cx="1484255" cy="4576828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 smtClean="0">
                <a:solidFill>
                  <a:schemeClr val="tx1"/>
                </a:solidFill>
              </a:rPr>
              <a:t>Abkürzungen</a:t>
            </a: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 smtClean="0">
                <a:solidFill>
                  <a:schemeClr val="tx1"/>
                </a:solidFill>
              </a:rPr>
              <a:t>Lautschrift</a:t>
            </a: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 smtClean="0">
                <a:solidFill>
                  <a:schemeClr val="tx1"/>
                </a:solidFill>
              </a:rPr>
              <a:t>Bearbeitungsgebiet</a:t>
            </a: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 smtClean="0">
                <a:solidFill>
                  <a:schemeClr val="tx1"/>
                </a:solidFill>
              </a:rPr>
              <a:t>Bibliographie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641600" y="1787170"/>
            <a:ext cx="871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Kurzer Text</a:t>
            </a:r>
          </a:p>
          <a:p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Welche Arten von Behelfsmaterialien gibt 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Wofür können diese verwendet werden? </a:t>
            </a: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283"/>
            <a:ext cx="1214231" cy="670862"/>
          </a:xfrm>
          <a:prstGeom prst="rect">
            <a:avLst/>
          </a:prstGeom>
          <a:noFill/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38B1EEDA-F5B4-48CD-B715-638FFDB172B1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35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2FDEB7F-B7AB-4FD3-A4B4-427E6AEF1ABF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</a:t>
            </a:r>
            <a:r>
              <a:rPr lang="de-AT" sz="900" b="1" dirty="0" smtClean="0"/>
              <a:t>ÖSTERREICH (LIÖ)</a:t>
            </a:r>
            <a:endParaRPr lang="de-AT" sz="900" b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3" y="5767587"/>
            <a:ext cx="10467966" cy="109041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4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Wörterbuchartikel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885833" y="1486908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smtClean="0">
                <a:solidFill>
                  <a:schemeClr val="tx1"/>
                </a:solidFill>
              </a:rPr>
              <a:t>WBÖ-Artikelstruktur</a:t>
            </a: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err="1" smtClean="0">
                <a:solidFill>
                  <a:schemeClr val="tx1"/>
                </a:solidFill>
              </a:rPr>
              <a:t>Lemmasuche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err="1">
                <a:solidFill>
                  <a:schemeClr val="tx1"/>
                </a:solidFill>
              </a:rPr>
              <a:t>Lemmaliste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fad – </a:t>
            </a:r>
            <a:r>
              <a:rPr lang="de-DE" sz="1050" dirty="0" err="1">
                <a:solidFill>
                  <a:schemeClr val="tx1"/>
                </a:solidFill>
              </a:rPr>
              <a:t>Fützlerei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 err="1">
                <a:solidFill>
                  <a:schemeClr val="tx1"/>
                </a:solidFill>
              </a:rPr>
              <a:t>ga</a:t>
            </a:r>
            <a:r>
              <a:rPr lang="de-DE" sz="1050" dirty="0">
                <a:solidFill>
                  <a:schemeClr val="tx1"/>
                </a:solidFill>
              </a:rPr>
              <a:t> – </a:t>
            </a:r>
            <a:r>
              <a:rPr lang="de-DE" sz="1050" dirty="0" err="1">
                <a:solidFill>
                  <a:schemeClr val="tx1"/>
                </a:solidFill>
              </a:rPr>
              <a:t>gützlig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ha – </a:t>
            </a:r>
            <a:r>
              <a:rPr lang="de-DE" sz="1050" dirty="0" err="1">
                <a:solidFill>
                  <a:schemeClr val="tx1"/>
                </a:solidFill>
              </a:rPr>
              <a:t>huz-huz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ich - italienisch</a:t>
            </a: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…</a:t>
            </a: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4"/>
            <a:ext cx="1214231" cy="670862"/>
          </a:xfrm>
          <a:prstGeom prst="rect">
            <a:avLst/>
          </a:prstGeom>
          <a:noFill/>
        </p:spPr>
      </p:pic>
      <p:sp>
        <p:nvSpPr>
          <p:cNvPr id="15" name="Rechteck 14"/>
          <p:cNvSpPr/>
          <p:nvPr/>
        </p:nvSpPr>
        <p:spPr>
          <a:xfrm>
            <a:off x="9869545" y="1486908"/>
            <a:ext cx="1484255" cy="364961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200" b="1" dirty="0">
                <a:solidFill>
                  <a:schemeClr val="tx1"/>
                </a:solidFill>
              </a:rPr>
              <a:t>Zusatzmaterialien</a:t>
            </a: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Abkürzungen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Lautschrift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Karte des </a:t>
            </a:r>
            <a:r>
              <a:rPr lang="de-DE" sz="1100" dirty="0" smtClean="0">
                <a:solidFill>
                  <a:schemeClr val="tx1"/>
                </a:solidFill>
              </a:rPr>
              <a:t>Bearbeitungsgebiets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 smtClean="0">
                <a:solidFill>
                  <a:schemeClr val="tx1"/>
                </a:solidFill>
              </a:rPr>
              <a:t>Bibliographie</a:t>
            </a:r>
            <a:endParaRPr lang="de-DE" sz="1100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85487" y="3046411"/>
            <a:ext cx="1299083" cy="236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28007" y="3046410"/>
            <a:ext cx="256558" cy="236823"/>
          </a:xfrm>
          <a:prstGeom prst="rect">
            <a:avLst/>
          </a:prstGeom>
          <a:solidFill>
            <a:srgbClr val="88D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69" y="3084885"/>
            <a:ext cx="160034" cy="159871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AB97F5C3-BD35-4AAC-B291-774237118017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35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6AA52BB-BB3A-4486-990B-08AD3A509C6B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</a:t>
            </a:r>
            <a:r>
              <a:rPr lang="de-AT" sz="900" b="1" dirty="0" smtClean="0"/>
              <a:t>ÖSTERREICH (LIÖ)</a:t>
            </a:r>
            <a:endParaRPr lang="de-AT" sz="900" b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2687991" y="1486907"/>
            <a:ext cx="1886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WBÖ-Artikelstruktur</a:t>
            </a:r>
            <a:endParaRPr lang="de-DE" sz="1600" dirty="0"/>
          </a:p>
        </p:txBody>
      </p:sp>
      <p:sp>
        <p:nvSpPr>
          <p:cNvPr id="26" name="Textfeld 25"/>
          <p:cNvSpPr txBox="1"/>
          <p:nvPr/>
        </p:nvSpPr>
        <p:spPr>
          <a:xfrm>
            <a:off x="2687988" y="1944008"/>
            <a:ext cx="686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Hier steht ein ausführlicher Text zur Neukonzeption des WBÖ, in dem insbesondere die Artikelstruktur ausführlich dargestellt wird.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943680-3345-4942-A475-58A9EAE24C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53" y="2494251"/>
            <a:ext cx="323614" cy="32361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885833" y="1486908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smtClean="0">
                <a:solidFill>
                  <a:schemeClr val="tx1"/>
                </a:solidFill>
              </a:rPr>
              <a:t>WBÖ-Artikelstruktur</a:t>
            </a: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err="1" smtClean="0">
                <a:solidFill>
                  <a:schemeClr val="tx1"/>
                </a:solidFill>
              </a:rPr>
              <a:t>Lemmasuche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err="1">
                <a:solidFill>
                  <a:schemeClr val="tx1"/>
                </a:solidFill>
              </a:rPr>
              <a:t>Lemmaliste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fad – </a:t>
            </a:r>
            <a:r>
              <a:rPr lang="de-DE" sz="1050" dirty="0" err="1">
                <a:solidFill>
                  <a:schemeClr val="tx1"/>
                </a:solidFill>
              </a:rPr>
              <a:t>Fützlerei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 err="1">
                <a:solidFill>
                  <a:schemeClr val="tx1"/>
                </a:solidFill>
              </a:rPr>
              <a:t>ga</a:t>
            </a:r>
            <a:r>
              <a:rPr lang="de-DE" sz="1050" dirty="0">
                <a:solidFill>
                  <a:schemeClr val="tx1"/>
                </a:solidFill>
              </a:rPr>
              <a:t> – </a:t>
            </a:r>
            <a:r>
              <a:rPr lang="de-DE" sz="1050" dirty="0" err="1">
                <a:solidFill>
                  <a:schemeClr val="tx1"/>
                </a:solidFill>
              </a:rPr>
              <a:t>gützlig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ha – </a:t>
            </a:r>
            <a:r>
              <a:rPr lang="de-DE" sz="1050" dirty="0" err="1">
                <a:solidFill>
                  <a:schemeClr val="tx1"/>
                </a:solidFill>
              </a:rPr>
              <a:t>huz-huz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ich - italienisch</a:t>
            </a: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…</a:t>
            </a: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772000" y="1564608"/>
            <a:ext cx="66952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Hintergrund auswählen: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Karte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Word Cloud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Meistgesuchte Artikel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Artikel der Woche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 marL="171450" indent="-171450">
              <a:buFontTx/>
              <a:buChar char="-"/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200" b="1" dirty="0" smtClean="0"/>
              <a:t>Anmerkung: alphabetische Auswahlliste kann auch als Leiste oben angesetzt werden</a:t>
            </a:r>
            <a:endParaRPr lang="de-DE" sz="1200" b="1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4"/>
            <a:ext cx="1214231" cy="670862"/>
          </a:xfrm>
          <a:prstGeom prst="rect">
            <a:avLst/>
          </a:prstGeom>
          <a:noFill/>
        </p:spPr>
      </p:pic>
      <p:sp>
        <p:nvSpPr>
          <p:cNvPr id="15" name="Rechteck 14"/>
          <p:cNvSpPr/>
          <p:nvPr/>
        </p:nvSpPr>
        <p:spPr>
          <a:xfrm>
            <a:off x="9869545" y="1486908"/>
            <a:ext cx="1484255" cy="364961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200" b="1" dirty="0">
                <a:solidFill>
                  <a:schemeClr val="tx1"/>
                </a:solidFill>
              </a:rPr>
              <a:t>Zusatzmaterialien</a:t>
            </a: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Abkürzungen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Lautschrift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Karte des </a:t>
            </a:r>
            <a:r>
              <a:rPr lang="de-DE" sz="1100" dirty="0" smtClean="0">
                <a:solidFill>
                  <a:schemeClr val="tx1"/>
                </a:solidFill>
              </a:rPr>
              <a:t>Bearbeitungsgebiets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 smtClean="0">
                <a:solidFill>
                  <a:schemeClr val="tx1"/>
                </a:solidFill>
              </a:rPr>
              <a:t>Bibliographie</a:t>
            </a:r>
            <a:endParaRPr lang="de-DE" sz="1100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85487" y="3046411"/>
            <a:ext cx="1299083" cy="236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fad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28007" y="3046410"/>
            <a:ext cx="256558" cy="236823"/>
          </a:xfrm>
          <a:prstGeom prst="rect">
            <a:avLst/>
          </a:prstGeom>
          <a:solidFill>
            <a:srgbClr val="88D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69" y="3084885"/>
            <a:ext cx="160034" cy="15987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85487" y="3283227"/>
            <a:ext cx="1299081" cy="7713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tx1"/>
                </a:solidFill>
              </a:rPr>
              <a:t>fad</a:t>
            </a:r>
          </a:p>
          <a:p>
            <a:r>
              <a:rPr lang="de-DE" sz="1100" dirty="0">
                <a:solidFill>
                  <a:schemeClr val="tx1"/>
                </a:solidFill>
              </a:rPr>
              <a:t>Fade</a:t>
            </a:r>
          </a:p>
          <a:p>
            <a:r>
              <a:rPr lang="de-DE" sz="1100" dirty="0">
                <a:solidFill>
                  <a:schemeClr val="tx1"/>
                </a:solidFill>
              </a:rPr>
              <a:t>Fadigkeit</a:t>
            </a:r>
          </a:p>
          <a:p>
            <a:r>
              <a:rPr lang="de-DE" sz="1100" dirty="0" err="1">
                <a:solidFill>
                  <a:schemeClr val="tx1"/>
                </a:solidFill>
              </a:rPr>
              <a:t>Fadling</a:t>
            </a:r>
            <a:endParaRPr lang="de-DE" sz="11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B97F5C3-BD35-4AAC-B291-774237118017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35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6AA52BB-BB3A-4486-990B-08AD3A509C6B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2817486" y="1437783"/>
            <a:ext cx="6511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fad</a:t>
            </a:r>
            <a:endParaRPr lang="de-DE" sz="1400" b="1" dirty="0"/>
          </a:p>
          <a:p>
            <a:r>
              <a:rPr lang="de-DE" sz="1100" dirty="0"/>
              <a:t>Adjektiv</a:t>
            </a:r>
            <a:endParaRPr lang="de-DE" sz="1400" dirty="0"/>
          </a:p>
        </p:txBody>
      </p:sp>
      <p:sp>
        <p:nvSpPr>
          <p:cNvPr id="13" name="Rechteck 12"/>
          <p:cNvSpPr/>
          <p:nvPr/>
        </p:nvSpPr>
        <p:spPr>
          <a:xfrm>
            <a:off x="885833" y="1486908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err="1">
                <a:solidFill>
                  <a:schemeClr val="tx1"/>
                </a:solidFill>
              </a:rPr>
              <a:t>Lemmasuche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err="1">
                <a:solidFill>
                  <a:schemeClr val="tx1"/>
                </a:solidFill>
              </a:rPr>
              <a:t>Lemmaliste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fad – </a:t>
            </a:r>
            <a:r>
              <a:rPr lang="de-DE" sz="1050" dirty="0" err="1">
                <a:solidFill>
                  <a:schemeClr val="tx1"/>
                </a:solidFill>
              </a:rPr>
              <a:t>Fützlerei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 err="1">
                <a:solidFill>
                  <a:schemeClr val="tx1"/>
                </a:solidFill>
              </a:rPr>
              <a:t>ga</a:t>
            </a:r>
            <a:r>
              <a:rPr lang="de-DE" sz="1050" dirty="0">
                <a:solidFill>
                  <a:schemeClr val="tx1"/>
                </a:solidFill>
              </a:rPr>
              <a:t> – </a:t>
            </a:r>
            <a:r>
              <a:rPr lang="de-DE" sz="1050" dirty="0" err="1">
                <a:solidFill>
                  <a:schemeClr val="tx1"/>
                </a:solidFill>
              </a:rPr>
              <a:t>gützlig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ha – </a:t>
            </a:r>
            <a:r>
              <a:rPr lang="de-DE" sz="1050" dirty="0" err="1">
                <a:solidFill>
                  <a:schemeClr val="tx1"/>
                </a:solidFill>
              </a:rPr>
              <a:t>huz-huz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ich - italienisch</a:t>
            </a: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…</a:t>
            </a: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817485" y="2013368"/>
            <a:ext cx="688168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Verbreitung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4"/>
            <a:ext cx="1214231" cy="670862"/>
          </a:xfrm>
          <a:prstGeom prst="rect">
            <a:avLst/>
          </a:prstGeom>
          <a:noFill/>
        </p:spPr>
      </p:pic>
      <p:sp>
        <p:nvSpPr>
          <p:cNvPr id="15" name="Rechteck 14"/>
          <p:cNvSpPr/>
          <p:nvPr/>
        </p:nvSpPr>
        <p:spPr>
          <a:xfrm>
            <a:off x="9869545" y="1486908"/>
            <a:ext cx="1484255" cy="364961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200" b="1" dirty="0">
                <a:solidFill>
                  <a:schemeClr val="tx1"/>
                </a:solidFill>
              </a:rPr>
              <a:t>Zusatzmaterialien</a:t>
            </a: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Abkürzungen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Lautschrift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Karte des </a:t>
            </a:r>
            <a:r>
              <a:rPr lang="de-DE" sz="1100" dirty="0" smtClean="0">
                <a:solidFill>
                  <a:schemeClr val="tx1"/>
                </a:solidFill>
              </a:rPr>
              <a:t>Bearbeitungsgebiets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Bibliographie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85487" y="2675711"/>
            <a:ext cx="1299083" cy="236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fad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28007" y="2675710"/>
            <a:ext cx="256558" cy="236823"/>
          </a:xfrm>
          <a:prstGeom prst="rect">
            <a:avLst/>
          </a:prstGeom>
          <a:solidFill>
            <a:srgbClr val="88D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69" y="2714185"/>
            <a:ext cx="160034" cy="159871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2817486" y="2335147"/>
            <a:ext cx="6881688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Belegauswahl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2820430" y="2606954"/>
            <a:ext cx="687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i="1" dirty="0" err="1"/>
              <a:t>fād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Schlanders</a:t>
            </a:r>
            <a:r>
              <a:rPr lang="de-DE" sz="1100" dirty="0"/>
              <a:t>, </a:t>
            </a:r>
            <a:r>
              <a:rPr lang="de-DE" sz="1100" dirty="0" err="1"/>
              <a:t>wSTir</a:t>
            </a:r>
            <a:r>
              <a:rPr lang="de-DE" sz="1100" dirty="0"/>
              <a:t>.), </a:t>
            </a:r>
            <a:r>
              <a:rPr lang="de-DE" sz="1100" i="1" dirty="0" err="1"/>
              <a:t>fodes</a:t>
            </a:r>
            <a:r>
              <a:rPr lang="de-DE" sz="1100" i="1" dirty="0"/>
              <a:t> </a:t>
            </a:r>
            <a:r>
              <a:rPr lang="de-DE" sz="1100" dirty="0"/>
              <a:t>[</a:t>
            </a:r>
            <a:r>
              <a:rPr lang="de-DE" sz="1100" dirty="0" err="1"/>
              <a:t>flekt</a:t>
            </a:r>
            <a:r>
              <a:rPr lang="de-DE" sz="1100" dirty="0"/>
              <a:t>.]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Sarntal</a:t>
            </a:r>
            <a:r>
              <a:rPr lang="de-DE" sz="1100" dirty="0"/>
              <a:t>, </a:t>
            </a:r>
            <a:r>
              <a:rPr lang="de-DE" sz="1100" dirty="0" err="1"/>
              <a:t>mSTir</a:t>
            </a:r>
            <a:r>
              <a:rPr lang="de-DE" sz="1100" dirty="0"/>
              <a:t>.);</a:t>
            </a:r>
            <a:r>
              <a:rPr lang="de-DE" sz="1100" i="1" dirty="0"/>
              <a:t> </a:t>
            </a:r>
            <a:r>
              <a:rPr lang="de-DE" sz="1100" i="1" dirty="0" err="1"/>
              <a:t>fāt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Weer</a:t>
            </a:r>
            <a:r>
              <a:rPr lang="de-DE" sz="1100" dirty="0"/>
              <a:t>, </a:t>
            </a:r>
            <a:r>
              <a:rPr lang="de-DE" sz="1100" dirty="0" err="1"/>
              <a:t>mNTir</a:t>
            </a:r>
            <a:r>
              <a:rPr lang="de-DE" sz="1100" dirty="0"/>
              <a:t>.);</a:t>
            </a:r>
            <a:r>
              <a:rPr lang="de-DE" sz="1100" i="1" dirty="0"/>
              <a:t> </a:t>
            </a:r>
            <a:r>
              <a:rPr lang="de-DE" sz="1100" i="1" dirty="0" err="1"/>
              <a:t>ϕad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Ungenach</a:t>
            </a:r>
            <a:r>
              <a:rPr lang="de-DE" sz="1100" dirty="0"/>
              <a:t>, </a:t>
            </a:r>
            <a:r>
              <a:rPr lang="de-DE" sz="1100" dirty="0" err="1"/>
              <a:t>Hausrv</a:t>
            </a:r>
            <a:r>
              <a:rPr lang="de-DE" sz="1100" dirty="0"/>
              <a:t>.);</a:t>
            </a:r>
            <a:r>
              <a:rPr lang="de-DE" sz="1100" i="1" dirty="0"/>
              <a:t> </a:t>
            </a:r>
            <a:r>
              <a:rPr lang="de-DE" sz="1100" i="1" dirty="0" err="1"/>
              <a:t>fādi</a:t>
            </a:r>
            <a:r>
              <a:rPr lang="de-DE" sz="1100" i="1" dirty="0"/>
              <a:t> </a:t>
            </a:r>
            <a:r>
              <a:rPr lang="de-DE" sz="1100" dirty="0"/>
              <a:t>[</a:t>
            </a:r>
            <a:r>
              <a:rPr lang="de-DE" sz="1100" dirty="0" err="1"/>
              <a:t>flekt</a:t>
            </a:r>
            <a:r>
              <a:rPr lang="de-DE" sz="1100" dirty="0"/>
              <a:t>.]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Kreuttal</a:t>
            </a:r>
            <a:r>
              <a:rPr lang="de-DE" sz="1100" dirty="0"/>
              <a:t>, </a:t>
            </a:r>
            <a:r>
              <a:rPr lang="de-DE" sz="1100" dirty="0" err="1"/>
              <a:t>Weinv</a:t>
            </a:r>
            <a:r>
              <a:rPr lang="de-DE" sz="1100" dirty="0"/>
              <a:t>.)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820428" y="3065417"/>
            <a:ext cx="687874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Etymologie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2817485" y="3384425"/>
            <a:ext cx="6878745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Bedeutung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2817489" y="3650686"/>
            <a:ext cx="687874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romanUcPeriod"/>
            </a:pPr>
            <a:r>
              <a:rPr lang="de-DE" sz="1100" spc="100" dirty="0"/>
              <a:t>'langweilig'</a:t>
            </a:r>
            <a:r>
              <a:rPr lang="de-DE" sz="1100" dirty="0"/>
              <a:t> </a:t>
            </a:r>
            <a:r>
              <a:rPr lang="de-DE" sz="1100" dirty="0" err="1"/>
              <a:t>Tir</a:t>
            </a:r>
            <a:r>
              <a:rPr lang="de-DE" sz="1100" dirty="0"/>
              <a:t>.; </a:t>
            </a:r>
            <a:r>
              <a:rPr lang="de-DE" sz="1100" dirty="0" err="1"/>
              <a:t>mbair.ObStmk</a:t>
            </a:r>
            <a:r>
              <a:rPr lang="de-DE" sz="1100" dirty="0"/>
              <a:t>., </a:t>
            </a:r>
            <a:r>
              <a:rPr lang="de-DE" sz="1100" dirty="0" err="1"/>
              <a:t>WStmk</a:t>
            </a:r>
            <a:r>
              <a:rPr lang="de-DE" sz="1100" dirty="0"/>
              <a:t>.; Lung.; OÖ; </a:t>
            </a:r>
            <a:r>
              <a:rPr lang="de-DE" sz="1100" dirty="0" err="1"/>
              <a:t>Mostv</a:t>
            </a:r>
            <a:r>
              <a:rPr lang="de-DE" sz="1100" dirty="0"/>
              <a:t>., </a:t>
            </a:r>
            <a:r>
              <a:rPr lang="de-DE" sz="1100" dirty="0" err="1"/>
              <a:t>Waldv</a:t>
            </a:r>
            <a:r>
              <a:rPr lang="de-DE" sz="1100" dirty="0"/>
              <a:t>., </a:t>
            </a:r>
            <a:r>
              <a:rPr lang="de-DE" sz="1100" dirty="0" err="1"/>
              <a:t>Weinv</a:t>
            </a:r>
            <a:r>
              <a:rPr lang="de-DE" sz="1100" dirty="0"/>
              <a:t>.; Wien; </a:t>
            </a:r>
            <a:r>
              <a:rPr lang="de-DE" sz="1100" dirty="0" err="1"/>
              <a:t>MBgl</a:t>
            </a:r>
            <a:r>
              <a:rPr lang="de-DE" sz="1100" dirty="0"/>
              <a:t>. – </a:t>
            </a:r>
            <a:r>
              <a:rPr lang="de-DE" sz="1100" i="1" dirty="0" err="1"/>
              <a:t>sou</a:t>
            </a:r>
            <a:r>
              <a:rPr lang="de-DE" sz="1100" i="1" dirty="0"/>
              <a:t> </a:t>
            </a:r>
            <a:r>
              <a:rPr lang="de-DE" sz="1100" i="1" dirty="0" err="1"/>
              <a:t>fād</a:t>
            </a:r>
            <a:r>
              <a:rPr lang="de-DE" sz="1100" i="1" dirty="0"/>
              <a:t> </a:t>
            </a:r>
            <a:r>
              <a:rPr lang="de-DE" sz="1100" i="1" dirty="0" err="1"/>
              <a:t>is</a:t>
            </a:r>
            <a:r>
              <a:rPr lang="de-DE" sz="1100" i="1" dirty="0"/>
              <a:t> </a:t>
            </a:r>
            <a:r>
              <a:rPr lang="de-DE" sz="1100" i="1" dirty="0" err="1"/>
              <a:t>hėd</a:t>
            </a:r>
            <a:r>
              <a:rPr lang="de-DE" sz="1100" dirty="0"/>
              <a:t> (</a:t>
            </a:r>
            <a:r>
              <a:rPr lang="de-DE" sz="1100" dirty="0" err="1"/>
              <a:t>Kautzen</a:t>
            </a:r>
            <a:r>
              <a:rPr lang="de-DE" sz="1100" dirty="0"/>
              <a:t>, </a:t>
            </a:r>
            <a:r>
              <a:rPr lang="de-DE" sz="1100" dirty="0" err="1"/>
              <a:t>Waldv</a:t>
            </a:r>
            <a:r>
              <a:rPr lang="de-DE" sz="1100" dirty="0"/>
              <a:t>.); </a:t>
            </a:r>
            <a:r>
              <a:rPr lang="de-DE" sz="1100" i="1" dirty="0" err="1"/>
              <a:t>fād</a:t>
            </a:r>
            <a:r>
              <a:rPr lang="de-DE" sz="1100" i="1" dirty="0"/>
              <a:t> </a:t>
            </a:r>
            <a:r>
              <a:rPr lang="de-DE" sz="1100" i="1" dirty="0" err="1"/>
              <a:t>trãi͂šə͂u</a:t>
            </a:r>
            <a:r>
              <a:rPr lang="de-DE" sz="1100" i="1" dirty="0"/>
              <a:t>͂</a:t>
            </a:r>
            <a:r>
              <a:rPr lang="de-DE" sz="1100" dirty="0"/>
              <a:t> (</a:t>
            </a:r>
            <a:r>
              <a:rPr lang="de-DE" sz="1100" dirty="0" err="1"/>
              <a:t>Pilgersdorf</a:t>
            </a:r>
            <a:r>
              <a:rPr lang="de-DE" sz="1100" dirty="0"/>
              <a:t>, </a:t>
            </a:r>
            <a:r>
              <a:rPr lang="de-DE" sz="1100" dirty="0" err="1"/>
              <a:t>MBgl</a:t>
            </a:r>
            <a:r>
              <a:rPr lang="de-DE" sz="1100" dirty="0"/>
              <a:t>.)</a:t>
            </a:r>
          </a:p>
          <a:p>
            <a:pPr marL="285750" indent="-285750">
              <a:buFont typeface="+mj-lt"/>
              <a:buAutoNum type="romanUcPeriod"/>
            </a:pPr>
            <a:endParaRPr lang="de-DE" sz="1100" dirty="0"/>
          </a:p>
          <a:p>
            <a:pPr marL="285750" indent="-285750">
              <a:buFontTx/>
              <a:buAutoNum type="romanUcPeriod"/>
            </a:pPr>
            <a:r>
              <a:rPr lang="de-DE" sz="1100" dirty="0"/>
              <a:t>1. </a:t>
            </a:r>
            <a:r>
              <a:rPr lang="de-DE" sz="1100" spc="100" dirty="0"/>
              <a:t>negative Bezeichnung für Geschmack 'geschmacklos' </a:t>
            </a:r>
            <a:r>
              <a:rPr lang="de-DE" sz="1100" dirty="0" err="1"/>
              <a:t>STir</a:t>
            </a:r>
            <a:r>
              <a:rPr lang="de-DE" sz="1100" dirty="0"/>
              <a:t>.; </a:t>
            </a:r>
            <a:r>
              <a:rPr lang="de-DE" sz="1100" dirty="0" err="1"/>
              <a:t>mNTir</a:t>
            </a:r>
            <a:r>
              <a:rPr lang="de-DE" sz="1100" dirty="0"/>
              <a:t>., </a:t>
            </a:r>
            <a:r>
              <a:rPr lang="de-DE" sz="1100" dirty="0" err="1"/>
              <a:t>öNTir</a:t>
            </a:r>
            <a:r>
              <a:rPr lang="de-DE" sz="1100" dirty="0"/>
              <a:t>.; </a:t>
            </a:r>
            <a:r>
              <a:rPr lang="de-DE" sz="1100" dirty="0" err="1"/>
              <a:t>ObKtn</a:t>
            </a:r>
            <a:r>
              <a:rPr lang="de-DE" sz="1100" dirty="0"/>
              <a:t>., </a:t>
            </a:r>
            <a:r>
              <a:rPr lang="de-DE" sz="1100" dirty="0" err="1"/>
              <a:t>MKtn</a:t>
            </a:r>
            <a:r>
              <a:rPr lang="de-DE" sz="1100" dirty="0"/>
              <a:t>.; </a:t>
            </a:r>
            <a:r>
              <a:rPr lang="de-DE" sz="1100" dirty="0" err="1"/>
              <a:t>mbair.ObStmk</a:t>
            </a:r>
            <a:r>
              <a:rPr lang="de-DE" sz="1100" dirty="0"/>
              <a:t>.; Lung.; OÖ; NÖ; Wien – </a:t>
            </a:r>
            <a:r>
              <a:rPr lang="de-DE" sz="1100" i="1" dirty="0"/>
              <a:t>dos </a:t>
            </a:r>
            <a:r>
              <a:rPr lang="de-DE" sz="1100" i="1" dirty="0" err="1"/>
              <a:t>is</a:t>
            </a:r>
            <a:r>
              <a:rPr lang="de-DE" sz="1100" i="1" dirty="0"/>
              <a:t> a </a:t>
            </a:r>
            <a:r>
              <a:rPr lang="de-DE" sz="1100" i="1" dirty="0" err="1"/>
              <a:t>fads</a:t>
            </a:r>
            <a:r>
              <a:rPr lang="de-DE" sz="1100" i="1" dirty="0"/>
              <a:t> </a:t>
            </a:r>
            <a:r>
              <a:rPr lang="de-DE" sz="1100" i="1" dirty="0" err="1"/>
              <a:t>Flaisch</a:t>
            </a:r>
            <a:r>
              <a:rPr lang="de-DE" sz="1100" dirty="0"/>
              <a:t> (</a:t>
            </a:r>
            <a:r>
              <a:rPr lang="de-DE" sz="1100" dirty="0" err="1"/>
              <a:t>Kautzen</a:t>
            </a:r>
            <a:r>
              <a:rPr lang="de-DE" sz="1100" dirty="0"/>
              <a:t>, </a:t>
            </a:r>
            <a:r>
              <a:rPr lang="de-DE" sz="1100" dirty="0" err="1"/>
              <a:t>Waldv</a:t>
            </a:r>
            <a:r>
              <a:rPr lang="de-DE" sz="1100" dirty="0"/>
              <a:t>.) 2. </a:t>
            </a:r>
            <a:r>
              <a:rPr lang="de-DE" sz="1100" spc="100" dirty="0"/>
              <a:t>negative Bezeichnung für Geruch </a:t>
            </a:r>
            <a:r>
              <a:rPr lang="de-DE" sz="1100" dirty="0" err="1"/>
              <a:t>öNTir</a:t>
            </a:r>
            <a:r>
              <a:rPr lang="de-DE" sz="1100" dirty="0"/>
              <a:t>.; </a:t>
            </a:r>
            <a:r>
              <a:rPr lang="de-DE" sz="1100" dirty="0" err="1"/>
              <a:t>Traunv</a:t>
            </a:r>
            <a:r>
              <a:rPr lang="de-DE" sz="1100" dirty="0"/>
              <a:t>. – </a:t>
            </a:r>
            <a:r>
              <a:rPr lang="de-DE" sz="1100" i="1" dirty="0"/>
              <a:t>a </a:t>
            </a:r>
            <a:r>
              <a:rPr lang="de-DE" sz="1100" i="1" dirty="0" err="1"/>
              <a:t>fadn</a:t>
            </a:r>
            <a:r>
              <a:rPr lang="de-DE" sz="1100" i="1" dirty="0"/>
              <a:t> </a:t>
            </a:r>
            <a:r>
              <a:rPr lang="de-DE" sz="1100" i="1" dirty="0" err="1"/>
              <a:t>Kruch</a:t>
            </a:r>
            <a:r>
              <a:rPr lang="de-DE" sz="1100" i="1" dirty="0"/>
              <a:t> </a:t>
            </a:r>
            <a:r>
              <a:rPr lang="de-DE" sz="1100" i="1" dirty="0" err="1"/>
              <a:t>ho</a:t>
            </a:r>
            <a:r>
              <a:rPr lang="de-DE" sz="1100" i="1" baseline="30000" dirty="0" err="1"/>
              <a:t>e</a:t>
            </a:r>
            <a:r>
              <a:rPr lang="de-DE" sz="1100" i="1" dirty="0" err="1"/>
              <a:t>m</a:t>
            </a:r>
            <a:r>
              <a:rPr lang="de-DE" sz="1100" dirty="0"/>
              <a:t> (</a:t>
            </a:r>
            <a:r>
              <a:rPr lang="de-DE" sz="1100" dirty="0" err="1"/>
              <a:t>Thiersee</a:t>
            </a:r>
            <a:r>
              <a:rPr lang="de-DE" sz="1100" dirty="0"/>
              <a:t>, </a:t>
            </a:r>
            <a:r>
              <a:rPr lang="de-DE" sz="1100" dirty="0" err="1"/>
              <a:t>öNTir</a:t>
            </a:r>
            <a:r>
              <a:rPr lang="de-DE" sz="1100" dirty="0"/>
              <a:t>.) 3. </a:t>
            </a:r>
            <a:r>
              <a:rPr lang="de-DE" sz="1100" spc="100" dirty="0"/>
              <a:t>'farblos' </a:t>
            </a:r>
            <a:r>
              <a:rPr lang="de-DE" sz="1100" dirty="0" err="1"/>
              <a:t>Weinv</a:t>
            </a:r>
            <a:r>
              <a:rPr lang="de-DE" sz="1100" dirty="0"/>
              <a:t>. – </a:t>
            </a:r>
            <a:r>
              <a:rPr lang="de-DE" sz="1100" i="1" dirty="0" err="1"/>
              <a:t>fādi</a:t>
            </a:r>
            <a:r>
              <a:rPr lang="de-DE" sz="1100" i="1" dirty="0"/>
              <a:t> </a:t>
            </a:r>
            <a:r>
              <a:rPr lang="de-DE" sz="1100" i="1" dirty="0" err="1"/>
              <a:t>Lęfzn</a:t>
            </a:r>
            <a:r>
              <a:rPr lang="de-DE" sz="1100" dirty="0"/>
              <a:t> (</a:t>
            </a:r>
            <a:r>
              <a:rPr lang="de-DE" sz="1100" dirty="0" err="1"/>
              <a:t>Kreuttal</a:t>
            </a:r>
            <a:r>
              <a:rPr lang="de-DE" sz="1100" dirty="0"/>
              <a:t>, </a:t>
            </a:r>
            <a:r>
              <a:rPr lang="de-DE" sz="1100" dirty="0" err="1"/>
              <a:t>Weinv</a:t>
            </a:r>
            <a:r>
              <a:rPr lang="de-DE" sz="1100" dirty="0"/>
              <a:t>.) 4. </a:t>
            </a:r>
            <a:r>
              <a:rPr lang="de-DE" sz="1100" spc="100" dirty="0"/>
              <a:t>'hässlich' </a:t>
            </a:r>
            <a:r>
              <a:rPr lang="de-DE" sz="1100" dirty="0" err="1"/>
              <a:t>Innv</a:t>
            </a:r>
            <a:r>
              <a:rPr lang="de-DE" sz="1100" dirty="0"/>
              <a:t>., </a:t>
            </a:r>
            <a:r>
              <a:rPr lang="de-DE" sz="1100" dirty="0" err="1"/>
              <a:t>Mühlv</a:t>
            </a:r>
            <a:r>
              <a:rPr lang="de-DE" sz="1100" dirty="0"/>
              <a:t>.; </a:t>
            </a:r>
            <a:r>
              <a:rPr lang="de-DE" sz="1100" dirty="0" err="1"/>
              <a:t>Mostv</a:t>
            </a:r>
            <a:r>
              <a:rPr lang="de-DE" sz="1100" dirty="0"/>
              <a:t>. – </a:t>
            </a:r>
            <a:r>
              <a:rPr lang="de-DE" sz="1100" i="1" dirty="0"/>
              <a:t>fade </a:t>
            </a:r>
            <a:r>
              <a:rPr lang="de-DE" sz="1100" i="1" dirty="0" err="1"/>
              <a:t>Lårfa</a:t>
            </a:r>
            <a:r>
              <a:rPr lang="de-DE" sz="1100" dirty="0"/>
              <a:t> (</a:t>
            </a:r>
            <a:r>
              <a:rPr lang="de-DE" sz="1100" dirty="0" err="1"/>
              <a:t>Loosdorf</a:t>
            </a:r>
            <a:r>
              <a:rPr lang="de-DE" sz="1100" dirty="0"/>
              <a:t>, </a:t>
            </a:r>
            <a:r>
              <a:rPr lang="de-DE" sz="1100" dirty="0" err="1"/>
              <a:t>Mostv</a:t>
            </a:r>
            <a:r>
              <a:rPr lang="de-DE" sz="1100" dirty="0"/>
              <a:t>.)</a:t>
            </a:r>
          </a:p>
          <a:p>
            <a:pPr marL="285750" indent="-285750">
              <a:buFontTx/>
              <a:buAutoNum type="romanUcPeriod"/>
            </a:pPr>
            <a:endParaRPr lang="de-DE" sz="1100" dirty="0"/>
          </a:p>
          <a:p>
            <a:pPr marL="285750" indent="-285750">
              <a:buFontTx/>
              <a:buAutoNum type="romanUcPeriod"/>
            </a:pPr>
            <a:r>
              <a:rPr lang="de-DE" sz="1100" spc="100" dirty="0"/>
              <a:t>Als Charaktereigenschaft oder Verhalten </a:t>
            </a:r>
            <a:r>
              <a:rPr lang="de-DE" sz="1100" dirty="0"/>
              <a:t>1. </a:t>
            </a:r>
            <a:r>
              <a:rPr lang="de-DE" sz="1100" spc="100" dirty="0"/>
              <a:t>'ungesellig; teilnahmslos; missgelaunt'</a:t>
            </a:r>
            <a:r>
              <a:rPr lang="de-DE" sz="1100" dirty="0"/>
              <a:t> </a:t>
            </a:r>
            <a:r>
              <a:rPr lang="de-DE" sz="1100" dirty="0" err="1"/>
              <a:t>mNTir</a:t>
            </a:r>
            <a:r>
              <a:rPr lang="de-DE" sz="1100" dirty="0"/>
              <a:t>.; </a:t>
            </a:r>
            <a:r>
              <a:rPr lang="de-DE" sz="1100" dirty="0" err="1"/>
              <a:t>MKtn</a:t>
            </a:r>
            <a:r>
              <a:rPr lang="de-DE" sz="1100" dirty="0"/>
              <a:t>.; </a:t>
            </a:r>
            <a:r>
              <a:rPr lang="de-DE" sz="1100" dirty="0" err="1"/>
              <a:t>mbair.ObStmk</a:t>
            </a:r>
            <a:r>
              <a:rPr lang="de-DE" sz="1100" dirty="0"/>
              <a:t>., </a:t>
            </a:r>
            <a:r>
              <a:rPr lang="de-DE" sz="1100" dirty="0" err="1"/>
              <a:t>WStmk</a:t>
            </a:r>
            <a:r>
              <a:rPr lang="de-DE" sz="1100" dirty="0"/>
              <a:t>., </a:t>
            </a:r>
            <a:r>
              <a:rPr lang="de-DE" sz="1100" dirty="0" err="1"/>
              <a:t>MStmk</a:t>
            </a:r>
            <a:r>
              <a:rPr lang="de-DE" sz="1100" dirty="0"/>
              <a:t>.; Lung.; </a:t>
            </a:r>
            <a:r>
              <a:rPr lang="de-DE" sz="1100" dirty="0" err="1"/>
              <a:t>Hausrv</a:t>
            </a:r>
            <a:r>
              <a:rPr lang="de-DE" sz="1100" dirty="0"/>
              <a:t>., </a:t>
            </a:r>
            <a:r>
              <a:rPr lang="de-DE" sz="1100" dirty="0" err="1"/>
              <a:t>Traunv</a:t>
            </a:r>
            <a:r>
              <a:rPr lang="de-DE" sz="1100" dirty="0"/>
              <a:t>., </a:t>
            </a:r>
            <a:r>
              <a:rPr lang="de-DE" sz="1100" dirty="0" err="1"/>
              <a:t>Mühlv</a:t>
            </a:r>
            <a:r>
              <a:rPr lang="de-DE" sz="1100" dirty="0"/>
              <a:t>.; </a:t>
            </a:r>
            <a:r>
              <a:rPr lang="de-DE" sz="1100" dirty="0" err="1"/>
              <a:t>Mostv</a:t>
            </a:r>
            <a:r>
              <a:rPr lang="de-DE" sz="1100" dirty="0"/>
              <a:t>., </a:t>
            </a:r>
            <a:r>
              <a:rPr lang="de-DE" sz="1100" dirty="0" err="1"/>
              <a:t>Waldv</a:t>
            </a:r>
            <a:r>
              <a:rPr lang="de-DE" sz="1100" dirty="0"/>
              <a:t>., </a:t>
            </a:r>
            <a:r>
              <a:rPr lang="de-DE" sz="1100" dirty="0" err="1"/>
              <a:t>Weinv</a:t>
            </a:r>
            <a:r>
              <a:rPr lang="de-DE" sz="1100" dirty="0"/>
              <a:t>.; Wien – </a:t>
            </a:r>
            <a:r>
              <a:rPr lang="de-DE" sz="1100" i="1" dirty="0"/>
              <a:t>a </a:t>
            </a:r>
            <a:r>
              <a:rPr lang="de-DE" sz="1100" i="1" dirty="0" err="1"/>
              <a:t>fāder</a:t>
            </a:r>
            <a:r>
              <a:rPr lang="de-DE" sz="1100" i="1" dirty="0"/>
              <a:t> k</a:t>
            </a:r>
            <a:r>
              <a:rPr lang="en-US" sz="1100" i="1" dirty="0"/>
              <a:t>χ</a:t>
            </a:r>
            <a:r>
              <a:rPr lang="de-DE" sz="1100" i="1" dirty="0" err="1"/>
              <a:t>erl</a:t>
            </a:r>
            <a:r>
              <a:rPr lang="de-DE" sz="1100" dirty="0"/>
              <a:t> (</a:t>
            </a:r>
            <a:r>
              <a:rPr lang="de-DE" sz="1100" dirty="0" err="1"/>
              <a:t>Weer</a:t>
            </a:r>
            <a:r>
              <a:rPr lang="de-DE" sz="1100" dirty="0"/>
              <a:t>, </a:t>
            </a:r>
            <a:r>
              <a:rPr lang="de-DE" sz="1100" dirty="0" err="1"/>
              <a:t>mNTir</a:t>
            </a:r>
            <a:r>
              <a:rPr lang="de-DE" sz="1100" dirty="0"/>
              <a:t>.); </a:t>
            </a:r>
            <a:r>
              <a:rPr lang="de-DE" sz="1100" i="1" dirty="0" err="1"/>
              <a:t>dui</a:t>
            </a:r>
            <a:r>
              <a:rPr lang="de-DE" sz="1100" i="1" dirty="0"/>
              <a:t> </a:t>
            </a:r>
            <a:r>
              <a:rPr lang="de-DE" sz="1100" i="1" dirty="0" err="1"/>
              <a:t>schtö</a:t>
            </a:r>
            <a:r>
              <a:rPr lang="de-DE" sz="1100" i="1" baseline="30000" dirty="0" err="1"/>
              <a:t>ü</a:t>
            </a:r>
            <a:r>
              <a:rPr lang="de-DE" sz="1100" i="1" dirty="0" err="1"/>
              <a:t>sti</a:t>
            </a:r>
            <a:r>
              <a:rPr lang="de-DE" sz="1100" i="1" dirty="0"/>
              <a:t> </a:t>
            </a:r>
            <a:r>
              <a:rPr lang="de-DE" sz="1100" i="1" dirty="0" err="1"/>
              <a:t>fād</a:t>
            </a:r>
            <a:r>
              <a:rPr lang="de-DE" sz="1100" dirty="0"/>
              <a:t> (</a:t>
            </a:r>
            <a:r>
              <a:rPr lang="de-DE" sz="1100" dirty="0" err="1"/>
              <a:t>Kautzen</a:t>
            </a:r>
            <a:r>
              <a:rPr lang="de-DE" sz="1100" dirty="0"/>
              <a:t>, </a:t>
            </a:r>
            <a:r>
              <a:rPr lang="de-DE" sz="1100" dirty="0" err="1"/>
              <a:t>Waldv</a:t>
            </a:r>
            <a:r>
              <a:rPr lang="de-DE" sz="1100" dirty="0"/>
              <a:t>.) 2. </a:t>
            </a:r>
            <a:r>
              <a:rPr lang="de-DE" sz="1100" spc="100" dirty="0"/>
              <a:t>'empfindlich'</a:t>
            </a:r>
            <a:r>
              <a:rPr lang="de-DE" sz="1100" dirty="0"/>
              <a:t> </a:t>
            </a:r>
            <a:r>
              <a:rPr lang="de-DE" sz="1100" dirty="0" err="1"/>
              <a:t>Mühlv</a:t>
            </a:r>
            <a:r>
              <a:rPr lang="de-DE" sz="1100" dirty="0"/>
              <a:t>. 3. </a:t>
            </a:r>
            <a:r>
              <a:rPr lang="de-DE" sz="1100" spc="100" dirty="0"/>
              <a:t>'langsam' </a:t>
            </a:r>
            <a:r>
              <a:rPr lang="de-DE" sz="1100" dirty="0" err="1"/>
              <a:t>Hausrv</a:t>
            </a:r>
            <a:r>
              <a:rPr lang="de-DE" sz="1100" dirty="0"/>
              <a:t>. – </a:t>
            </a:r>
            <a:r>
              <a:rPr lang="de-DE" sz="1100" i="1" dirty="0" err="1"/>
              <a:t>τu</a:t>
            </a:r>
            <a:r>
              <a:rPr lang="de-DE" sz="1100" i="1" dirty="0"/>
              <a:t> </a:t>
            </a:r>
            <a:r>
              <a:rPr lang="de-DE" sz="1100" i="1" dirty="0" err="1"/>
              <a:t>ϕadɐ</a:t>
            </a:r>
            <a:r>
              <a:rPr lang="de-DE" sz="1100" i="1" dirty="0"/>
              <a:t> </a:t>
            </a:r>
            <a:r>
              <a:rPr lang="de-DE" sz="1100" i="1" dirty="0" err="1"/>
              <a:t>τre͂ntßɐ</a:t>
            </a:r>
            <a:r>
              <a:rPr lang="de-DE" sz="1100" i="1" dirty="0"/>
              <a:t> </a:t>
            </a:r>
            <a:r>
              <a:rPr lang="de-DE" sz="1100" i="1" dirty="0" err="1"/>
              <a:t>τu</a:t>
            </a:r>
            <a:r>
              <a:rPr lang="de-DE" sz="1100" dirty="0"/>
              <a:t> (</a:t>
            </a:r>
            <a:r>
              <a:rPr lang="de-DE" sz="1100" cap="small" dirty="0"/>
              <a:t>Neuner</a:t>
            </a:r>
            <a:r>
              <a:rPr lang="de-DE" sz="1100" dirty="0"/>
              <a:t> 1966: 236; </a:t>
            </a:r>
            <a:r>
              <a:rPr lang="de-DE" sz="1100" dirty="0" err="1"/>
              <a:t>Ungenach</a:t>
            </a:r>
            <a:r>
              <a:rPr lang="de-DE" sz="1100" dirty="0"/>
              <a:t>, </a:t>
            </a:r>
            <a:r>
              <a:rPr lang="de-DE" sz="1100" dirty="0" err="1"/>
              <a:t>Hausrv</a:t>
            </a:r>
            <a:r>
              <a:rPr lang="de-DE" sz="1100" dirty="0"/>
              <a:t>.) 4. </a:t>
            </a:r>
            <a:r>
              <a:rPr lang="de-DE" sz="1100" spc="100" dirty="0"/>
              <a:t>'provokant' </a:t>
            </a:r>
            <a:r>
              <a:rPr lang="de-DE" sz="1100" dirty="0"/>
              <a:t>Lung. – </a:t>
            </a:r>
            <a:r>
              <a:rPr lang="de-DE" sz="1100" i="1" dirty="0" err="1"/>
              <a:t>fād</a:t>
            </a:r>
            <a:r>
              <a:rPr lang="de-DE" sz="1100" i="1" dirty="0"/>
              <a:t> k</a:t>
            </a:r>
            <a:r>
              <a:rPr lang="en-US" sz="1100" i="1" dirty="0"/>
              <a:t>χ</a:t>
            </a:r>
            <a:r>
              <a:rPr lang="de-DE" sz="1100" i="1" dirty="0" err="1"/>
              <a:t>ret</a:t>
            </a:r>
            <a:r>
              <a:rPr lang="de-DE" sz="1100" dirty="0"/>
              <a:t> (</a:t>
            </a:r>
            <a:r>
              <a:rPr lang="de-DE" sz="1100" dirty="0" err="1"/>
              <a:t>Zederhaus</a:t>
            </a:r>
            <a:r>
              <a:rPr lang="de-DE" sz="1100" dirty="0"/>
              <a:t>, Lung.) 5. </a:t>
            </a:r>
            <a:r>
              <a:rPr lang="de-DE" sz="1100" spc="100" dirty="0"/>
              <a:t>'zu zärtlich' </a:t>
            </a:r>
            <a:r>
              <a:rPr lang="de-DE" sz="1100" dirty="0" err="1"/>
              <a:t>Innv</a:t>
            </a:r>
            <a:r>
              <a:rPr lang="de-DE" sz="1100" dirty="0"/>
              <a:t>. 6.</a:t>
            </a:r>
            <a:r>
              <a:rPr lang="de-DE" sz="1100" spc="100" dirty="0"/>
              <a:t> 'geneigt zu schäkern' </a:t>
            </a:r>
            <a:r>
              <a:rPr lang="de-DE" sz="1100" dirty="0" err="1"/>
              <a:t>Mühlv</a:t>
            </a:r>
            <a:r>
              <a:rPr lang="de-DE" sz="1100" dirty="0"/>
              <a:t>.</a:t>
            </a:r>
          </a:p>
        </p:txBody>
      </p:sp>
      <p:sp>
        <p:nvSpPr>
          <p:cNvPr id="32" name="Ellipse 31"/>
          <p:cNvSpPr/>
          <p:nvPr/>
        </p:nvSpPr>
        <p:spPr>
          <a:xfrm>
            <a:off x="9432000" y="2060050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3" name="Ellipse 32"/>
          <p:cNvSpPr/>
          <p:nvPr/>
        </p:nvSpPr>
        <p:spPr>
          <a:xfrm>
            <a:off x="9432000" y="2375952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4" name="Ellipse 33"/>
          <p:cNvSpPr/>
          <p:nvPr/>
        </p:nvSpPr>
        <p:spPr>
          <a:xfrm>
            <a:off x="9432000" y="3100252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5" name="Ellipse 34"/>
          <p:cNvSpPr/>
          <p:nvPr/>
        </p:nvSpPr>
        <p:spPr>
          <a:xfrm>
            <a:off x="9432000" y="3423200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2C502B1-61D3-4AD7-9CC3-6C79B85A7A76}"/>
              </a:ext>
            </a:extLst>
          </p:cNvPr>
          <p:cNvSpPr txBox="1"/>
          <p:nvPr/>
        </p:nvSpPr>
        <p:spPr>
          <a:xfrm>
            <a:off x="2817485" y="6019180"/>
            <a:ext cx="6878745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Wortbildung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7F397D8-E90C-46E0-99D7-852B891FD23C}"/>
              </a:ext>
            </a:extLst>
          </p:cNvPr>
          <p:cNvSpPr/>
          <p:nvPr/>
        </p:nvSpPr>
        <p:spPr>
          <a:xfrm>
            <a:off x="9432000" y="6057955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8C4043B-1DA9-4326-AA35-C8260CC6BAE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35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58DD667-77C7-43F8-8959-A6A56C150FD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2817486" y="1437783"/>
            <a:ext cx="6511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fad</a:t>
            </a:r>
            <a:endParaRPr lang="de-DE" sz="1400" b="1" dirty="0"/>
          </a:p>
          <a:p>
            <a:r>
              <a:rPr lang="de-DE" sz="1100" dirty="0"/>
              <a:t>Adjektiv</a:t>
            </a:r>
            <a:endParaRPr lang="de-DE" sz="1400" dirty="0"/>
          </a:p>
        </p:txBody>
      </p:sp>
      <p:sp>
        <p:nvSpPr>
          <p:cNvPr id="13" name="Rechteck 12"/>
          <p:cNvSpPr/>
          <p:nvPr/>
        </p:nvSpPr>
        <p:spPr>
          <a:xfrm>
            <a:off x="885833" y="1486908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err="1">
                <a:solidFill>
                  <a:schemeClr val="tx1"/>
                </a:solidFill>
              </a:rPr>
              <a:t>Lemmasuche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b="1" dirty="0" err="1">
                <a:solidFill>
                  <a:schemeClr val="tx1"/>
                </a:solidFill>
              </a:rPr>
              <a:t>Lemmaliste</a:t>
            </a:r>
            <a:endParaRPr lang="de-DE" sz="1050" b="1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fad – </a:t>
            </a:r>
            <a:r>
              <a:rPr lang="de-DE" sz="1050" dirty="0" err="1">
                <a:solidFill>
                  <a:schemeClr val="tx1"/>
                </a:solidFill>
              </a:rPr>
              <a:t>Fützlerei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 err="1">
                <a:solidFill>
                  <a:schemeClr val="tx1"/>
                </a:solidFill>
              </a:rPr>
              <a:t>ga</a:t>
            </a:r>
            <a:r>
              <a:rPr lang="de-DE" sz="1050" dirty="0">
                <a:solidFill>
                  <a:schemeClr val="tx1"/>
                </a:solidFill>
              </a:rPr>
              <a:t> – </a:t>
            </a:r>
            <a:r>
              <a:rPr lang="de-DE" sz="1050" dirty="0" err="1">
                <a:solidFill>
                  <a:schemeClr val="tx1"/>
                </a:solidFill>
              </a:rPr>
              <a:t>gützlig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ha – </a:t>
            </a:r>
            <a:r>
              <a:rPr lang="de-DE" sz="1050" dirty="0" err="1">
                <a:solidFill>
                  <a:schemeClr val="tx1"/>
                </a:solidFill>
              </a:rPr>
              <a:t>huz-huz</a:t>
            </a:r>
            <a:endParaRPr lang="de-DE" sz="1050" dirty="0">
              <a:solidFill>
                <a:schemeClr val="tx1"/>
              </a:solidFill>
            </a:endParaRP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ich - italienisch</a:t>
            </a:r>
          </a:p>
          <a:p>
            <a:pPr algn="ctr">
              <a:spcAft>
                <a:spcPts val="225"/>
              </a:spcAft>
            </a:pPr>
            <a:r>
              <a:rPr lang="de-DE" sz="1050" dirty="0">
                <a:solidFill>
                  <a:schemeClr val="tx1"/>
                </a:solidFill>
              </a:rPr>
              <a:t>…</a:t>
            </a: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050" b="1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817485" y="2013368"/>
            <a:ext cx="688168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Verbreitung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4"/>
            <a:ext cx="1214231" cy="670862"/>
          </a:xfrm>
          <a:prstGeom prst="rect">
            <a:avLst/>
          </a:prstGeom>
          <a:noFill/>
        </p:spPr>
      </p:pic>
      <p:sp>
        <p:nvSpPr>
          <p:cNvPr id="15" name="Rechteck 14"/>
          <p:cNvSpPr/>
          <p:nvPr/>
        </p:nvSpPr>
        <p:spPr>
          <a:xfrm>
            <a:off x="9869545" y="1486908"/>
            <a:ext cx="1484255" cy="364961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200" b="1" dirty="0">
                <a:solidFill>
                  <a:schemeClr val="tx1"/>
                </a:solidFill>
              </a:rPr>
              <a:t>Zusatzmaterialien</a:t>
            </a: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Abkürzungen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Lautschrift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Karte des </a:t>
            </a:r>
            <a:r>
              <a:rPr lang="de-DE" sz="1100" dirty="0" smtClean="0">
                <a:solidFill>
                  <a:schemeClr val="tx1"/>
                </a:solidFill>
              </a:rPr>
              <a:t>Bearbeitungsgebiets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dirty="0">
                <a:solidFill>
                  <a:schemeClr val="tx1"/>
                </a:solidFill>
              </a:rPr>
              <a:t>Bibliographie</a:t>
            </a:r>
          </a:p>
          <a:p>
            <a:pPr>
              <a:spcAft>
                <a:spcPts val="225"/>
              </a:spcAft>
            </a:pPr>
            <a:endParaRPr lang="de-DE" sz="1100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85487" y="2675711"/>
            <a:ext cx="1299083" cy="236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fad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028007" y="2675710"/>
            <a:ext cx="256558" cy="236823"/>
          </a:xfrm>
          <a:prstGeom prst="rect">
            <a:avLst/>
          </a:prstGeom>
          <a:solidFill>
            <a:srgbClr val="88D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69" y="2714185"/>
            <a:ext cx="160034" cy="159871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2817486" y="2335147"/>
            <a:ext cx="6881688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Belegauswahl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2820430" y="2606954"/>
            <a:ext cx="687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i="1" dirty="0" err="1"/>
              <a:t>fād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Schlanders</a:t>
            </a:r>
            <a:r>
              <a:rPr lang="de-DE" sz="1100" dirty="0"/>
              <a:t>, </a:t>
            </a:r>
            <a:r>
              <a:rPr lang="de-DE" sz="1100" dirty="0" err="1"/>
              <a:t>wSTir</a:t>
            </a:r>
            <a:r>
              <a:rPr lang="de-DE" sz="1100" dirty="0"/>
              <a:t>.), </a:t>
            </a:r>
            <a:r>
              <a:rPr lang="de-DE" sz="1100" i="1" dirty="0" err="1"/>
              <a:t>fodes</a:t>
            </a:r>
            <a:r>
              <a:rPr lang="de-DE" sz="1100" i="1" dirty="0"/>
              <a:t> </a:t>
            </a:r>
            <a:r>
              <a:rPr lang="de-DE" sz="1100" dirty="0"/>
              <a:t>[</a:t>
            </a:r>
            <a:r>
              <a:rPr lang="de-DE" sz="1100" dirty="0" err="1"/>
              <a:t>flekt</a:t>
            </a:r>
            <a:r>
              <a:rPr lang="de-DE" sz="1100" dirty="0"/>
              <a:t>.]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Sarntal</a:t>
            </a:r>
            <a:r>
              <a:rPr lang="de-DE" sz="1100" dirty="0"/>
              <a:t>, </a:t>
            </a:r>
            <a:r>
              <a:rPr lang="de-DE" sz="1100" dirty="0" err="1"/>
              <a:t>mSTir</a:t>
            </a:r>
            <a:r>
              <a:rPr lang="de-DE" sz="1100" dirty="0"/>
              <a:t>.);</a:t>
            </a:r>
            <a:r>
              <a:rPr lang="de-DE" sz="1100" i="1" dirty="0"/>
              <a:t> </a:t>
            </a:r>
            <a:r>
              <a:rPr lang="de-DE" sz="1100" i="1" dirty="0" err="1"/>
              <a:t>fāt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Weer</a:t>
            </a:r>
            <a:r>
              <a:rPr lang="de-DE" sz="1100" dirty="0"/>
              <a:t>, </a:t>
            </a:r>
            <a:r>
              <a:rPr lang="de-DE" sz="1100" dirty="0" err="1"/>
              <a:t>mNTir</a:t>
            </a:r>
            <a:r>
              <a:rPr lang="de-DE" sz="1100" dirty="0"/>
              <a:t>.);</a:t>
            </a:r>
            <a:r>
              <a:rPr lang="de-DE" sz="1100" i="1" dirty="0"/>
              <a:t> </a:t>
            </a:r>
            <a:r>
              <a:rPr lang="de-DE" sz="1100" i="1" dirty="0" err="1"/>
              <a:t>ϕad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Ungenach</a:t>
            </a:r>
            <a:r>
              <a:rPr lang="de-DE" sz="1100" dirty="0"/>
              <a:t>, </a:t>
            </a:r>
            <a:r>
              <a:rPr lang="de-DE" sz="1100" dirty="0" err="1"/>
              <a:t>Hausrv</a:t>
            </a:r>
            <a:r>
              <a:rPr lang="de-DE" sz="1100" dirty="0"/>
              <a:t>.);</a:t>
            </a:r>
            <a:r>
              <a:rPr lang="de-DE" sz="1100" i="1" dirty="0"/>
              <a:t> </a:t>
            </a:r>
            <a:r>
              <a:rPr lang="de-DE" sz="1100" i="1" dirty="0" err="1"/>
              <a:t>fādi</a:t>
            </a:r>
            <a:r>
              <a:rPr lang="de-DE" sz="1100" i="1" dirty="0"/>
              <a:t> </a:t>
            </a:r>
            <a:r>
              <a:rPr lang="de-DE" sz="1100" dirty="0"/>
              <a:t>[</a:t>
            </a:r>
            <a:r>
              <a:rPr lang="de-DE" sz="1100" dirty="0" err="1"/>
              <a:t>flekt</a:t>
            </a:r>
            <a:r>
              <a:rPr lang="de-DE" sz="1100" dirty="0"/>
              <a:t>.]</a:t>
            </a:r>
            <a:r>
              <a:rPr lang="de-DE" sz="11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Kreuttal</a:t>
            </a:r>
            <a:r>
              <a:rPr lang="de-DE" sz="1100" dirty="0"/>
              <a:t>, </a:t>
            </a:r>
            <a:r>
              <a:rPr lang="de-DE" sz="1100" dirty="0" err="1"/>
              <a:t>Weinv</a:t>
            </a:r>
            <a:r>
              <a:rPr lang="de-DE" sz="1100" dirty="0"/>
              <a:t>.)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820428" y="3065417"/>
            <a:ext cx="687874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Etymologie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2817485" y="3384425"/>
            <a:ext cx="6878745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Bedeutung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2817489" y="3650686"/>
            <a:ext cx="687874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romanUcPeriod"/>
            </a:pPr>
            <a:r>
              <a:rPr lang="de-DE" sz="1100" spc="100" dirty="0" smtClean="0"/>
              <a:t>'</a:t>
            </a:r>
            <a:r>
              <a:rPr lang="de-DE" sz="1100" u="sng" spc="100" dirty="0" smtClean="0"/>
              <a:t>langweilig</a:t>
            </a:r>
            <a:r>
              <a:rPr lang="de-DE" sz="1100" spc="100" dirty="0"/>
              <a:t>'</a:t>
            </a:r>
            <a:r>
              <a:rPr lang="de-DE" sz="1100" dirty="0"/>
              <a:t> </a:t>
            </a:r>
            <a:r>
              <a:rPr lang="de-DE" sz="1100" dirty="0" err="1"/>
              <a:t>Tir</a:t>
            </a:r>
            <a:r>
              <a:rPr lang="de-DE" sz="1100" dirty="0"/>
              <a:t>.; </a:t>
            </a:r>
            <a:r>
              <a:rPr lang="de-DE" sz="1100" dirty="0" err="1"/>
              <a:t>mbair.ObStmk</a:t>
            </a:r>
            <a:r>
              <a:rPr lang="de-DE" sz="1100" dirty="0"/>
              <a:t>., </a:t>
            </a:r>
            <a:r>
              <a:rPr lang="de-DE" sz="1100" dirty="0" err="1"/>
              <a:t>WStmk</a:t>
            </a:r>
            <a:r>
              <a:rPr lang="de-DE" sz="1100" dirty="0"/>
              <a:t>.; Lung.; OÖ; </a:t>
            </a:r>
            <a:r>
              <a:rPr lang="de-DE" sz="1100" dirty="0" err="1"/>
              <a:t>Mostv</a:t>
            </a:r>
            <a:r>
              <a:rPr lang="de-DE" sz="1100" dirty="0"/>
              <a:t>., </a:t>
            </a:r>
            <a:r>
              <a:rPr lang="de-DE" sz="1100" dirty="0" err="1"/>
              <a:t>Waldv</a:t>
            </a:r>
            <a:r>
              <a:rPr lang="de-DE" sz="1100" dirty="0"/>
              <a:t>., </a:t>
            </a:r>
            <a:r>
              <a:rPr lang="de-DE" sz="1100" dirty="0" err="1"/>
              <a:t>Weinv</a:t>
            </a:r>
            <a:r>
              <a:rPr lang="de-DE" sz="1100" dirty="0"/>
              <a:t>.; Wien; </a:t>
            </a:r>
            <a:r>
              <a:rPr lang="de-DE" sz="1100" dirty="0" err="1"/>
              <a:t>MBgl</a:t>
            </a:r>
            <a:r>
              <a:rPr lang="de-DE" sz="1100" dirty="0"/>
              <a:t>. – </a:t>
            </a:r>
            <a:r>
              <a:rPr lang="de-DE" sz="1100" i="1" dirty="0" err="1"/>
              <a:t>sou</a:t>
            </a:r>
            <a:r>
              <a:rPr lang="de-DE" sz="1100" i="1" dirty="0"/>
              <a:t> </a:t>
            </a:r>
            <a:r>
              <a:rPr lang="de-DE" sz="1100" i="1" dirty="0" err="1"/>
              <a:t>fād</a:t>
            </a:r>
            <a:r>
              <a:rPr lang="de-DE" sz="1100" i="1" dirty="0"/>
              <a:t> </a:t>
            </a:r>
            <a:r>
              <a:rPr lang="de-DE" sz="1100" i="1" dirty="0" err="1"/>
              <a:t>is</a:t>
            </a:r>
            <a:r>
              <a:rPr lang="de-DE" sz="1100" i="1" dirty="0"/>
              <a:t> </a:t>
            </a:r>
            <a:r>
              <a:rPr lang="de-DE" sz="1100" i="1" dirty="0" err="1"/>
              <a:t>hėd</a:t>
            </a:r>
            <a:r>
              <a:rPr lang="de-DE" sz="1100" dirty="0"/>
              <a:t> (</a:t>
            </a:r>
            <a:r>
              <a:rPr lang="de-DE" sz="1100" dirty="0" err="1"/>
              <a:t>Kautzen</a:t>
            </a:r>
            <a:r>
              <a:rPr lang="de-DE" sz="1100" dirty="0"/>
              <a:t>, </a:t>
            </a:r>
            <a:r>
              <a:rPr lang="de-DE" sz="1100" dirty="0" err="1"/>
              <a:t>Waldv</a:t>
            </a:r>
            <a:r>
              <a:rPr lang="de-DE" sz="1100" dirty="0"/>
              <a:t>.); </a:t>
            </a:r>
            <a:r>
              <a:rPr lang="de-DE" sz="1100" i="1" dirty="0" err="1"/>
              <a:t>fād</a:t>
            </a:r>
            <a:r>
              <a:rPr lang="de-DE" sz="1100" i="1" dirty="0"/>
              <a:t> </a:t>
            </a:r>
            <a:r>
              <a:rPr lang="de-DE" sz="1100" i="1" dirty="0" err="1"/>
              <a:t>trãi͂šə͂u</a:t>
            </a:r>
            <a:r>
              <a:rPr lang="de-DE" sz="1100" i="1" dirty="0"/>
              <a:t>͂</a:t>
            </a:r>
            <a:r>
              <a:rPr lang="de-DE" sz="1100" dirty="0"/>
              <a:t> (</a:t>
            </a:r>
            <a:r>
              <a:rPr lang="de-DE" sz="1100" dirty="0" err="1"/>
              <a:t>Pilgersdorf</a:t>
            </a:r>
            <a:r>
              <a:rPr lang="de-DE" sz="1100" dirty="0"/>
              <a:t>, </a:t>
            </a:r>
            <a:r>
              <a:rPr lang="de-DE" sz="1100" dirty="0" err="1"/>
              <a:t>MBgl</a:t>
            </a:r>
            <a:r>
              <a:rPr lang="de-DE" sz="1100" dirty="0"/>
              <a:t>.)</a:t>
            </a:r>
          </a:p>
          <a:p>
            <a:pPr marL="285750" indent="-285750">
              <a:buFont typeface="+mj-lt"/>
              <a:buAutoNum type="romanUcPeriod"/>
            </a:pPr>
            <a:endParaRPr lang="de-DE" sz="1100" dirty="0"/>
          </a:p>
          <a:p>
            <a:pPr marL="285750" indent="-285750">
              <a:buFontTx/>
              <a:buAutoNum type="romanUcPeriod"/>
            </a:pPr>
            <a:r>
              <a:rPr lang="de-DE" sz="1100" dirty="0"/>
              <a:t>1. </a:t>
            </a:r>
            <a:r>
              <a:rPr lang="de-DE" sz="1100" spc="100" dirty="0"/>
              <a:t>negative Bezeichnung für Geschmack 'geschmacklos' </a:t>
            </a:r>
            <a:r>
              <a:rPr lang="de-DE" sz="1100" dirty="0" err="1"/>
              <a:t>STir</a:t>
            </a:r>
            <a:r>
              <a:rPr lang="de-DE" sz="1100" dirty="0"/>
              <a:t>.; </a:t>
            </a:r>
            <a:r>
              <a:rPr lang="de-DE" sz="1100" dirty="0" err="1"/>
              <a:t>mNTir</a:t>
            </a:r>
            <a:r>
              <a:rPr lang="de-DE" sz="1100" dirty="0"/>
              <a:t>., </a:t>
            </a:r>
            <a:r>
              <a:rPr lang="de-DE" sz="1100" dirty="0" err="1"/>
              <a:t>öNTir</a:t>
            </a:r>
            <a:r>
              <a:rPr lang="de-DE" sz="1100" dirty="0"/>
              <a:t>.; </a:t>
            </a:r>
            <a:r>
              <a:rPr lang="de-DE" sz="1100" dirty="0" err="1"/>
              <a:t>ObKtn</a:t>
            </a:r>
            <a:r>
              <a:rPr lang="de-DE" sz="1100" dirty="0"/>
              <a:t>., </a:t>
            </a:r>
            <a:r>
              <a:rPr lang="de-DE" sz="1100" dirty="0" err="1"/>
              <a:t>MKtn</a:t>
            </a:r>
            <a:r>
              <a:rPr lang="de-DE" sz="1100" dirty="0"/>
              <a:t>.; </a:t>
            </a:r>
            <a:r>
              <a:rPr lang="de-DE" sz="1100" dirty="0" err="1"/>
              <a:t>mbair.ObStmk</a:t>
            </a:r>
            <a:r>
              <a:rPr lang="de-DE" sz="1100" dirty="0"/>
              <a:t>.; Lung.; OÖ; NÖ; Wien – </a:t>
            </a:r>
            <a:r>
              <a:rPr lang="de-DE" sz="1100" i="1" dirty="0"/>
              <a:t>dos </a:t>
            </a:r>
            <a:r>
              <a:rPr lang="de-DE" sz="1100" i="1" dirty="0" err="1"/>
              <a:t>is</a:t>
            </a:r>
            <a:r>
              <a:rPr lang="de-DE" sz="1100" i="1" dirty="0"/>
              <a:t> a </a:t>
            </a:r>
            <a:r>
              <a:rPr lang="de-DE" sz="1100" i="1" dirty="0" err="1"/>
              <a:t>fads</a:t>
            </a:r>
            <a:r>
              <a:rPr lang="de-DE" sz="1100" i="1" dirty="0"/>
              <a:t> </a:t>
            </a:r>
            <a:r>
              <a:rPr lang="de-DE" sz="1100" i="1" dirty="0" err="1"/>
              <a:t>Flaisch</a:t>
            </a:r>
            <a:r>
              <a:rPr lang="de-DE" sz="1100" dirty="0"/>
              <a:t> (</a:t>
            </a:r>
            <a:r>
              <a:rPr lang="de-DE" sz="1100" dirty="0" err="1"/>
              <a:t>Kautzen</a:t>
            </a:r>
            <a:r>
              <a:rPr lang="de-DE" sz="1100" dirty="0"/>
              <a:t>, </a:t>
            </a:r>
            <a:r>
              <a:rPr lang="de-DE" sz="1100" dirty="0" err="1"/>
              <a:t>Waldv</a:t>
            </a:r>
            <a:r>
              <a:rPr lang="de-DE" sz="1100" dirty="0"/>
              <a:t>.) 2. </a:t>
            </a:r>
            <a:r>
              <a:rPr lang="de-DE" sz="1100" spc="100" dirty="0"/>
              <a:t>negative Bezeichnung für Geruch </a:t>
            </a:r>
            <a:r>
              <a:rPr lang="de-DE" sz="1100" dirty="0" err="1"/>
              <a:t>öNTir</a:t>
            </a:r>
            <a:r>
              <a:rPr lang="de-DE" sz="1100" dirty="0"/>
              <a:t>.; </a:t>
            </a:r>
            <a:r>
              <a:rPr lang="de-DE" sz="1100" dirty="0" err="1"/>
              <a:t>Traunv</a:t>
            </a:r>
            <a:r>
              <a:rPr lang="de-DE" sz="1100" dirty="0"/>
              <a:t>. – </a:t>
            </a:r>
            <a:r>
              <a:rPr lang="de-DE" sz="1100" i="1" dirty="0"/>
              <a:t>a </a:t>
            </a:r>
            <a:r>
              <a:rPr lang="de-DE" sz="1100" i="1" dirty="0" err="1"/>
              <a:t>fadn</a:t>
            </a:r>
            <a:r>
              <a:rPr lang="de-DE" sz="1100" i="1" dirty="0"/>
              <a:t> </a:t>
            </a:r>
            <a:r>
              <a:rPr lang="de-DE" sz="1100" i="1" dirty="0" err="1"/>
              <a:t>Kruch</a:t>
            </a:r>
            <a:r>
              <a:rPr lang="de-DE" sz="1100" i="1" dirty="0"/>
              <a:t> </a:t>
            </a:r>
            <a:r>
              <a:rPr lang="de-DE" sz="1100" i="1" dirty="0" err="1"/>
              <a:t>ho</a:t>
            </a:r>
            <a:r>
              <a:rPr lang="de-DE" sz="1100" i="1" baseline="30000" dirty="0" err="1"/>
              <a:t>e</a:t>
            </a:r>
            <a:r>
              <a:rPr lang="de-DE" sz="1100" i="1" dirty="0" err="1"/>
              <a:t>m</a:t>
            </a:r>
            <a:r>
              <a:rPr lang="de-DE" sz="1100" dirty="0"/>
              <a:t> (</a:t>
            </a:r>
            <a:r>
              <a:rPr lang="de-DE" sz="1100" dirty="0" err="1"/>
              <a:t>Thiersee</a:t>
            </a:r>
            <a:r>
              <a:rPr lang="de-DE" sz="1100" dirty="0"/>
              <a:t>, </a:t>
            </a:r>
            <a:r>
              <a:rPr lang="de-DE" sz="1100" dirty="0" err="1"/>
              <a:t>öNTir</a:t>
            </a:r>
            <a:r>
              <a:rPr lang="de-DE" sz="1100" dirty="0"/>
              <a:t>.) 3. </a:t>
            </a:r>
            <a:r>
              <a:rPr lang="de-DE" sz="1100" spc="100" dirty="0"/>
              <a:t>'farblos' </a:t>
            </a:r>
            <a:r>
              <a:rPr lang="de-DE" sz="1100" dirty="0" err="1"/>
              <a:t>Weinv</a:t>
            </a:r>
            <a:r>
              <a:rPr lang="de-DE" sz="1100" dirty="0"/>
              <a:t>. – </a:t>
            </a:r>
            <a:r>
              <a:rPr lang="de-DE" sz="1100" i="1" dirty="0" err="1"/>
              <a:t>fādi</a:t>
            </a:r>
            <a:r>
              <a:rPr lang="de-DE" sz="1100" i="1" dirty="0"/>
              <a:t> </a:t>
            </a:r>
            <a:r>
              <a:rPr lang="de-DE" sz="1100" i="1" dirty="0" err="1"/>
              <a:t>Lęfzn</a:t>
            </a:r>
            <a:r>
              <a:rPr lang="de-DE" sz="1100" dirty="0"/>
              <a:t> (</a:t>
            </a:r>
            <a:r>
              <a:rPr lang="de-DE" sz="1100" dirty="0" err="1"/>
              <a:t>Kreuttal</a:t>
            </a:r>
            <a:r>
              <a:rPr lang="de-DE" sz="1100" dirty="0"/>
              <a:t>, </a:t>
            </a:r>
            <a:r>
              <a:rPr lang="de-DE" sz="1100" dirty="0" err="1"/>
              <a:t>Weinv</a:t>
            </a:r>
            <a:r>
              <a:rPr lang="de-DE" sz="1100" dirty="0"/>
              <a:t>.) 4. </a:t>
            </a:r>
            <a:r>
              <a:rPr lang="de-DE" sz="1100" spc="100" dirty="0"/>
              <a:t>'hässlich' </a:t>
            </a:r>
            <a:r>
              <a:rPr lang="de-DE" sz="1100" dirty="0" err="1"/>
              <a:t>Innv</a:t>
            </a:r>
            <a:r>
              <a:rPr lang="de-DE" sz="1100" dirty="0"/>
              <a:t>., </a:t>
            </a:r>
            <a:r>
              <a:rPr lang="de-DE" sz="1100" dirty="0" err="1"/>
              <a:t>Mühlv</a:t>
            </a:r>
            <a:r>
              <a:rPr lang="de-DE" sz="1100" dirty="0"/>
              <a:t>.; </a:t>
            </a:r>
            <a:r>
              <a:rPr lang="de-DE" sz="1100" dirty="0" err="1"/>
              <a:t>Mostv</a:t>
            </a:r>
            <a:r>
              <a:rPr lang="de-DE" sz="1100" dirty="0"/>
              <a:t>. – </a:t>
            </a:r>
            <a:r>
              <a:rPr lang="de-DE" sz="1100" i="1" dirty="0"/>
              <a:t>fade </a:t>
            </a:r>
            <a:r>
              <a:rPr lang="de-DE" sz="1100" i="1" dirty="0" err="1"/>
              <a:t>Lårfa</a:t>
            </a:r>
            <a:r>
              <a:rPr lang="de-DE" sz="1100" dirty="0"/>
              <a:t> (</a:t>
            </a:r>
            <a:r>
              <a:rPr lang="de-DE" sz="1100" dirty="0" err="1"/>
              <a:t>Loosdorf</a:t>
            </a:r>
            <a:r>
              <a:rPr lang="de-DE" sz="1100" dirty="0"/>
              <a:t>, </a:t>
            </a:r>
            <a:r>
              <a:rPr lang="de-DE" sz="1100" dirty="0" err="1"/>
              <a:t>Mostv</a:t>
            </a:r>
            <a:r>
              <a:rPr lang="de-DE" sz="1100" dirty="0"/>
              <a:t>.)</a:t>
            </a:r>
          </a:p>
          <a:p>
            <a:pPr marL="285750" indent="-285750">
              <a:buFontTx/>
              <a:buAutoNum type="romanUcPeriod"/>
            </a:pPr>
            <a:endParaRPr lang="de-DE" sz="1100" dirty="0"/>
          </a:p>
          <a:p>
            <a:pPr marL="285750" indent="-285750">
              <a:buFontTx/>
              <a:buAutoNum type="romanUcPeriod"/>
            </a:pPr>
            <a:r>
              <a:rPr lang="de-DE" sz="1100" spc="100" dirty="0"/>
              <a:t>Als Charaktereigenschaft oder Verhalten </a:t>
            </a:r>
            <a:r>
              <a:rPr lang="de-DE" sz="1100" dirty="0"/>
              <a:t>1. </a:t>
            </a:r>
            <a:r>
              <a:rPr lang="de-DE" sz="1100" spc="100" dirty="0"/>
              <a:t>'ungesellig; teilnahmslos; missgelaunt'</a:t>
            </a:r>
            <a:r>
              <a:rPr lang="de-DE" sz="1100" dirty="0"/>
              <a:t> </a:t>
            </a:r>
            <a:r>
              <a:rPr lang="de-DE" sz="1100" dirty="0" err="1"/>
              <a:t>mNTir</a:t>
            </a:r>
            <a:r>
              <a:rPr lang="de-DE" sz="1100" dirty="0"/>
              <a:t>.; </a:t>
            </a:r>
            <a:r>
              <a:rPr lang="de-DE" sz="1100" dirty="0" err="1"/>
              <a:t>MKtn</a:t>
            </a:r>
            <a:r>
              <a:rPr lang="de-DE" sz="1100" dirty="0"/>
              <a:t>.; </a:t>
            </a:r>
            <a:r>
              <a:rPr lang="de-DE" sz="1100" dirty="0" err="1"/>
              <a:t>mbair.ObStmk</a:t>
            </a:r>
            <a:r>
              <a:rPr lang="de-DE" sz="1100" dirty="0"/>
              <a:t>., </a:t>
            </a:r>
            <a:r>
              <a:rPr lang="de-DE" sz="1100" dirty="0" err="1"/>
              <a:t>WStmk</a:t>
            </a:r>
            <a:r>
              <a:rPr lang="de-DE" sz="1100" dirty="0"/>
              <a:t>., </a:t>
            </a:r>
            <a:r>
              <a:rPr lang="de-DE" sz="1100" dirty="0" err="1"/>
              <a:t>MStmk</a:t>
            </a:r>
            <a:r>
              <a:rPr lang="de-DE" sz="1100" dirty="0"/>
              <a:t>.; Lung.; </a:t>
            </a:r>
            <a:r>
              <a:rPr lang="de-DE" sz="1100" dirty="0" err="1"/>
              <a:t>Hausrv</a:t>
            </a:r>
            <a:r>
              <a:rPr lang="de-DE" sz="1100" dirty="0"/>
              <a:t>., </a:t>
            </a:r>
            <a:r>
              <a:rPr lang="de-DE" sz="1100" dirty="0" err="1"/>
              <a:t>Traunv</a:t>
            </a:r>
            <a:r>
              <a:rPr lang="de-DE" sz="1100" dirty="0"/>
              <a:t>., </a:t>
            </a:r>
            <a:r>
              <a:rPr lang="de-DE" sz="1100" dirty="0" err="1"/>
              <a:t>Mühlv</a:t>
            </a:r>
            <a:r>
              <a:rPr lang="de-DE" sz="1100" dirty="0"/>
              <a:t>.; </a:t>
            </a:r>
            <a:r>
              <a:rPr lang="de-DE" sz="1100" dirty="0" err="1"/>
              <a:t>Mostv</a:t>
            </a:r>
            <a:r>
              <a:rPr lang="de-DE" sz="1100" dirty="0"/>
              <a:t>., </a:t>
            </a:r>
            <a:r>
              <a:rPr lang="de-DE" sz="1100" dirty="0" err="1"/>
              <a:t>Waldv</a:t>
            </a:r>
            <a:r>
              <a:rPr lang="de-DE" sz="1100" dirty="0"/>
              <a:t>., </a:t>
            </a:r>
            <a:r>
              <a:rPr lang="de-DE" sz="1100" dirty="0" err="1"/>
              <a:t>Weinv</a:t>
            </a:r>
            <a:r>
              <a:rPr lang="de-DE" sz="1100" dirty="0"/>
              <a:t>.; Wien – </a:t>
            </a:r>
            <a:r>
              <a:rPr lang="de-DE" sz="1100" i="1" dirty="0"/>
              <a:t>a </a:t>
            </a:r>
            <a:r>
              <a:rPr lang="de-DE" sz="1100" i="1" dirty="0" err="1"/>
              <a:t>fāder</a:t>
            </a:r>
            <a:r>
              <a:rPr lang="de-DE" sz="1100" i="1" dirty="0"/>
              <a:t> k</a:t>
            </a:r>
            <a:r>
              <a:rPr lang="en-US" sz="1100" i="1" dirty="0"/>
              <a:t>χ</a:t>
            </a:r>
            <a:r>
              <a:rPr lang="de-DE" sz="1100" i="1" dirty="0" err="1"/>
              <a:t>erl</a:t>
            </a:r>
            <a:r>
              <a:rPr lang="de-DE" sz="1100" dirty="0"/>
              <a:t> (</a:t>
            </a:r>
            <a:r>
              <a:rPr lang="de-DE" sz="1100" dirty="0" err="1"/>
              <a:t>Weer</a:t>
            </a:r>
            <a:r>
              <a:rPr lang="de-DE" sz="1100" dirty="0"/>
              <a:t>, </a:t>
            </a:r>
            <a:r>
              <a:rPr lang="de-DE" sz="1100" dirty="0" err="1"/>
              <a:t>mNTir</a:t>
            </a:r>
            <a:r>
              <a:rPr lang="de-DE" sz="1100" dirty="0"/>
              <a:t>.); </a:t>
            </a:r>
            <a:r>
              <a:rPr lang="de-DE" sz="1100" i="1" dirty="0" err="1"/>
              <a:t>dui</a:t>
            </a:r>
            <a:r>
              <a:rPr lang="de-DE" sz="1100" i="1" dirty="0"/>
              <a:t> </a:t>
            </a:r>
            <a:r>
              <a:rPr lang="de-DE" sz="1100" i="1" dirty="0" err="1"/>
              <a:t>schtö</a:t>
            </a:r>
            <a:r>
              <a:rPr lang="de-DE" sz="1100" i="1" baseline="30000" dirty="0" err="1"/>
              <a:t>ü</a:t>
            </a:r>
            <a:r>
              <a:rPr lang="de-DE" sz="1100" i="1" dirty="0" err="1"/>
              <a:t>sti</a:t>
            </a:r>
            <a:r>
              <a:rPr lang="de-DE" sz="1100" i="1" dirty="0"/>
              <a:t> </a:t>
            </a:r>
            <a:r>
              <a:rPr lang="de-DE" sz="1100" i="1" dirty="0" err="1"/>
              <a:t>fād</a:t>
            </a:r>
            <a:r>
              <a:rPr lang="de-DE" sz="1100" dirty="0"/>
              <a:t> (</a:t>
            </a:r>
            <a:r>
              <a:rPr lang="de-DE" sz="1100" dirty="0" err="1"/>
              <a:t>Kautzen</a:t>
            </a:r>
            <a:r>
              <a:rPr lang="de-DE" sz="1100" dirty="0"/>
              <a:t>, </a:t>
            </a:r>
            <a:r>
              <a:rPr lang="de-DE" sz="1100" dirty="0" err="1"/>
              <a:t>Waldv</a:t>
            </a:r>
            <a:r>
              <a:rPr lang="de-DE" sz="1100" dirty="0"/>
              <a:t>.) 2. </a:t>
            </a:r>
            <a:r>
              <a:rPr lang="de-DE" sz="1100" spc="100" dirty="0"/>
              <a:t>'empfindlich'</a:t>
            </a:r>
            <a:r>
              <a:rPr lang="de-DE" sz="1100" dirty="0"/>
              <a:t> </a:t>
            </a:r>
            <a:r>
              <a:rPr lang="de-DE" sz="1100" dirty="0" err="1"/>
              <a:t>Mühlv</a:t>
            </a:r>
            <a:r>
              <a:rPr lang="de-DE" sz="1100" dirty="0"/>
              <a:t>. 3. </a:t>
            </a:r>
            <a:r>
              <a:rPr lang="de-DE" sz="1100" spc="100" dirty="0"/>
              <a:t>'langsam' </a:t>
            </a:r>
            <a:r>
              <a:rPr lang="de-DE" sz="1100" dirty="0" err="1"/>
              <a:t>Hausrv</a:t>
            </a:r>
            <a:r>
              <a:rPr lang="de-DE" sz="1100" dirty="0"/>
              <a:t>. – </a:t>
            </a:r>
            <a:r>
              <a:rPr lang="de-DE" sz="1100" i="1" dirty="0" err="1"/>
              <a:t>τu</a:t>
            </a:r>
            <a:r>
              <a:rPr lang="de-DE" sz="1100" i="1" dirty="0"/>
              <a:t> </a:t>
            </a:r>
            <a:r>
              <a:rPr lang="de-DE" sz="1100" i="1" dirty="0" err="1"/>
              <a:t>ϕadɐ</a:t>
            </a:r>
            <a:r>
              <a:rPr lang="de-DE" sz="1100" i="1" dirty="0"/>
              <a:t> </a:t>
            </a:r>
            <a:r>
              <a:rPr lang="de-DE" sz="1100" i="1" dirty="0" err="1"/>
              <a:t>τre͂ntßɐ</a:t>
            </a:r>
            <a:r>
              <a:rPr lang="de-DE" sz="1100" i="1" dirty="0"/>
              <a:t> </a:t>
            </a:r>
            <a:r>
              <a:rPr lang="de-DE" sz="1100" i="1" dirty="0" err="1"/>
              <a:t>τu</a:t>
            </a:r>
            <a:r>
              <a:rPr lang="de-DE" sz="1100" dirty="0"/>
              <a:t> (</a:t>
            </a:r>
            <a:r>
              <a:rPr lang="de-DE" sz="1100" cap="small" dirty="0"/>
              <a:t>Neuner</a:t>
            </a:r>
            <a:r>
              <a:rPr lang="de-DE" sz="1100" dirty="0"/>
              <a:t> 1966: 236; </a:t>
            </a:r>
            <a:r>
              <a:rPr lang="de-DE" sz="1100" dirty="0" err="1"/>
              <a:t>Ungenach</a:t>
            </a:r>
            <a:r>
              <a:rPr lang="de-DE" sz="1100" dirty="0"/>
              <a:t>, </a:t>
            </a:r>
            <a:r>
              <a:rPr lang="de-DE" sz="1100" dirty="0" err="1"/>
              <a:t>Hausrv</a:t>
            </a:r>
            <a:r>
              <a:rPr lang="de-DE" sz="1100" dirty="0"/>
              <a:t>.) 4. </a:t>
            </a:r>
            <a:r>
              <a:rPr lang="de-DE" sz="1100" spc="100" dirty="0"/>
              <a:t>'provokant' </a:t>
            </a:r>
            <a:r>
              <a:rPr lang="de-DE" sz="1100" dirty="0"/>
              <a:t>Lung. – </a:t>
            </a:r>
            <a:r>
              <a:rPr lang="de-DE" sz="1100" i="1" dirty="0" err="1"/>
              <a:t>fād</a:t>
            </a:r>
            <a:r>
              <a:rPr lang="de-DE" sz="1100" i="1" dirty="0"/>
              <a:t> k</a:t>
            </a:r>
            <a:r>
              <a:rPr lang="en-US" sz="1100" i="1" dirty="0"/>
              <a:t>χ</a:t>
            </a:r>
            <a:r>
              <a:rPr lang="de-DE" sz="1100" i="1" dirty="0" err="1"/>
              <a:t>ret</a:t>
            </a:r>
            <a:r>
              <a:rPr lang="de-DE" sz="1100" dirty="0"/>
              <a:t> (</a:t>
            </a:r>
            <a:r>
              <a:rPr lang="de-DE" sz="1100" dirty="0" err="1"/>
              <a:t>Zederhaus</a:t>
            </a:r>
            <a:r>
              <a:rPr lang="de-DE" sz="1100" dirty="0"/>
              <a:t>, Lung.) 5. </a:t>
            </a:r>
            <a:r>
              <a:rPr lang="de-DE" sz="1100" spc="100" dirty="0"/>
              <a:t>'zu zärtlich' </a:t>
            </a:r>
            <a:r>
              <a:rPr lang="de-DE" sz="1100" dirty="0" err="1"/>
              <a:t>Innv</a:t>
            </a:r>
            <a:r>
              <a:rPr lang="de-DE" sz="1100" dirty="0"/>
              <a:t>. 6.</a:t>
            </a:r>
            <a:r>
              <a:rPr lang="de-DE" sz="1100" spc="100" dirty="0"/>
              <a:t> 'geneigt zu schäkern' </a:t>
            </a:r>
            <a:r>
              <a:rPr lang="de-DE" sz="1100" dirty="0" err="1"/>
              <a:t>Mühlv</a:t>
            </a:r>
            <a:r>
              <a:rPr lang="de-DE" sz="1100" dirty="0"/>
              <a:t>.</a:t>
            </a:r>
          </a:p>
        </p:txBody>
      </p:sp>
      <p:sp>
        <p:nvSpPr>
          <p:cNvPr id="32" name="Ellipse 31"/>
          <p:cNvSpPr/>
          <p:nvPr/>
        </p:nvSpPr>
        <p:spPr>
          <a:xfrm>
            <a:off x="9432000" y="2060050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3" name="Ellipse 32"/>
          <p:cNvSpPr/>
          <p:nvPr/>
        </p:nvSpPr>
        <p:spPr>
          <a:xfrm>
            <a:off x="9432000" y="2375952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4" name="Ellipse 33"/>
          <p:cNvSpPr/>
          <p:nvPr/>
        </p:nvSpPr>
        <p:spPr>
          <a:xfrm>
            <a:off x="9432000" y="3100252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5" name="Ellipse 34"/>
          <p:cNvSpPr/>
          <p:nvPr/>
        </p:nvSpPr>
        <p:spPr>
          <a:xfrm>
            <a:off x="9432000" y="3423200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2C502B1-61D3-4AD7-9CC3-6C79B85A7A76}"/>
              </a:ext>
            </a:extLst>
          </p:cNvPr>
          <p:cNvSpPr txBox="1"/>
          <p:nvPr/>
        </p:nvSpPr>
        <p:spPr>
          <a:xfrm>
            <a:off x="2817485" y="6019180"/>
            <a:ext cx="6878745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100" dirty="0"/>
              <a:t>Wortbildung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7F397D8-E90C-46E0-99D7-852B891FD23C}"/>
              </a:ext>
            </a:extLst>
          </p:cNvPr>
          <p:cNvSpPr/>
          <p:nvPr/>
        </p:nvSpPr>
        <p:spPr>
          <a:xfrm>
            <a:off x="9432000" y="6057955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8C4043B-1DA9-4326-AA35-C8260CC6BAE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35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58DD667-77C7-43F8-8959-A6A56C150FD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E3943680-3345-4942-A475-58A9EAE24C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26" y="3781026"/>
            <a:ext cx="323614" cy="32361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3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885833" y="1486906"/>
            <a:ext cx="1484255" cy="4795483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Anzeige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Artikel: </a:t>
            </a:r>
            <a:r>
              <a:rPr kumimoji="0" lang="de-DE" sz="10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fad</a:t>
            </a:r>
            <a:endParaRPr kumimoji="0" lang="de-DE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spcAft>
                <a:spcPts val="225"/>
              </a:spcAft>
            </a:pPr>
            <a:r>
              <a:rPr lang="de-DE" sz="1050" dirty="0" smtClean="0">
                <a:solidFill>
                  <a:schemeClr val="tx1"/>
                </a:solidFill>
                <a:latin typeface="Calibri" panose="020F0502020204030204"/>
              </a:rPr>
              <a:t>Bedeutung: </a:t>
            </a:r>
            <a:r>
              <a:rPr lang="de-DE" sz="1050" spc="100" dirty="0" smtClean="0">
                <a:solidFill>
                  <a:schemeClr val="tx1"/>
                </a:solidFill>
              </a:rPr>
              <a:t>'</a:t>
            </a:r>
            <a:r>
              <a:rPr lang="de-DE" sz="1050" spc="100" dirty="0" smtClean="0">
                <a:solidFill>
                  <a:schemeClr val="tx1"/>
                </a:solidFill>
                <a:latin typeface="Calibri" panose="020F0502020204030204"/>
              </a:rPr>
              <a:t>langweilig</a:t>
            </a:r>
            <a:r>
              <a:rPr lang="de-DE" sz="1050" spc="100" dirty="0">
                <a:solidFill>
                  <a:schemeClr val="tx1"/>
                </a:solidFill>
              </a:rPr>
              <a:t>'</a:t>
            </a:r>
            <a:endParaRPr lang="de-DE" sz="1050" spc="100" dirty="0" smtClean="0">
              <a:solidFill>
                <a:schemeClr val="tx1"/>
              </a:solidFill>
            </a:endParaRPr>
          </a:p>
          <a:p>
            <a:pPr lvl="0">
              <a:spcAft>
                <a:spcPts val="225"/>
              </a:spcAft>
            </a:pPr>
            <a:endParaRPr kumimoji="0" lang="de-DE" sz="105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spcAft>
                <a:spcPts val="225"/>
              </a:spcAft>
            </a:pPr>
            <a:endParaRPr lang="de-DE" sz="1050" spc="100" dirty="0" smtClean="0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F878B63-FC8B-4815-AE98-18C15FD9A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7" y="1589102"/>
            <a:ext cx="1214231" cy="670862"/>
          </a:xfrm>
          <a:prstGeom prst="rect">
            <a:avLst/>
          </a:prstGeom>
          <a:noFill/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CE803C43-5655-47A4-97E7-B3B28F22FD9C}"/>
              </a:ext>
            </a:extLst>
          </p:cNvPr>
          <p:cNvSpPr/>
          <p:nvPr/>
        </p:nvSpPr>
        <p:spPr>
          <a:xfrm>
            <a:off x="1763292" y="1037596"/>
            <a:ext cx="9590508" cy="277742"/>
          </a:xfrm>
          <a:prstGeom prst="rect">
            <a:avLst/>
          </a:prstGeom>
          <a:solidFill>
            <a:srgbClr val="004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4CF5949-18E1-4CE8-B04A-B88AC46E2C00}"/>
              </a:ext>
            </a:extLst>
          </p:cNvPr>
          <p:cNvSpPr txBox="1"/>
          <p:nvPr/>
        </p:nvSpPr>
        <p:spPr>
          <a:xfrm>
            <a:off x="1694574" y="798983"/>
            <a:ext cx="3252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900" b="1" dirty="0"/>
              <a:t>LEXIKOGRAPHISCHES INFORMATIONSSYSTEM ÖSTERREICH (LIÖ)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CE360A7-935D-4BF7-9BA1-DB3E3F6F607F}"/>
              </a:ext>
            </a:extLst>
          </p:cNvPr>
          <p:cNvSpPr/>
          <p:nvPr/>
        </p:nvSpPr>
        <p:spPr>
          <a:xfrm>
            <a:off x="9869545" y="1486908"/>
            <a:ext cx="1484255" cy="4552921"/>
          </a:xfrm>
          <a:prstGeom prst="rect">
            <a:avLst/>
          </a:prstGeom>
          <a:solidFill>
            <a:srgbClr val="D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Hintergrund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Standard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</a:t>
            </a:r>
            <a:r>
              <a:rPr lang="de-DE" sz="1100" dirty="0" err="1">
                <a:solidFill>
                  <a:schemeClr val="tx1"/>
                </a:solidFill>
              </a:rPr>
              <a:t>OpenStreetMaps</a:t>
            </a:r>
            <a:endParaRPr lang="de-DE" sz="1100" dirty="0">
              <a:solidFill>
                <a:schemeClr val="tx1"/>
              </a:solidFill>
            </a:endParaRP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Satellit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endParaRPr lang="de-DE" sz="1100" b="1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Kartenelemente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Bundesländer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Großregionen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Kleinregionen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Straßen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 Gebirge</a:t>
            </a:r>
          </a:p>
          <a:p>
            <a:pPr marL="171450" indent="-171450">
              <a:spcAft>
                <a:spcPts val="225"/>
              </a:spcAft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xmlns="" r:id="rId8"/>
                    </a:ext>
                  </a:extLst>
                </a:blip>
              </a:buBlip>
            </a:pPr>
            <a:r>
              <a:rPr lang="de-DE" sz="1100" dirty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spcAft>
                <a:spcPts val="225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xmlns="" r:id="rId6"/>
                    </a:ext>
                  </a:extLst>
                </a:blip>
              </a:buBlip>
            </a:pPr>
            <a:endParaRPr lang="de-DE" sz="1100" dirty="0">
              <a:solidFill>
                <a:schemeClr val="tx1"/>
              </a:solidFill>
            </a:endParaRPr>
          </a:p>
          <a:p>
            <a:pPr>
              <a:spcAft>
                <a:spcPts val="225"/>
              </a:spcAft>
            </a:pPr>
            <a:r>
              <a:rPr lang="de-DE" sz="1100" b="1" dirty="0">
                <a:solidFill>
                  <a:schemeClr val="tx1"/>
                </a:solidFill>
              </a:rPr>
              <a:t>Farbpalette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3A16EAE-17E4-42CA-997F-BD4830BD3F52}"/>
              </a:ext>
            </a:extLst>
          </p:cNvPr>
          <p:cNvSpPr/>
          <p:nvPr/>
        </p:nvSpPr>
        <p:spPr>
          <a:xfrm>
            <a:off x="9974428" y="4498760"/>
            <a:ext cx="83974" cy="1581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4DD3A41-7888-4F2B-A3F8-EE521E4E003C}"/>
              </a:ext>
            </a:extLst>
          </p:cNvPr>
          <p:cNvSpPr/>
          <p:nvPr/>
        </p:nvSpPr>
        <p:spPr>
          <a:xfrm>
            <a:off x="10058402" y="4498760"/>
            <a:ext cx="83974" cy="1581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D358BBB-885C-41FA-9313-56BA613C1E3A}"/>
              </a:ext>
            </a:extLst>
          </p:cNvPr>
          <p:cNvSpPr/>
          <p:nvPr/>
        </p:nvSpPr>
        <p:spPr>
          <a:xfrm>
            <a:off x="10142376" y="4498760"/>
            <a:ext cx="83974" cy="158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D218ED99-10A1-4856-99AC-22E98E5CD6A7}"/>
              </a:ext>
            </a:extLst>
          </p:cNvPr>
          <p:cNvSpPr/>
          <p:nvPr/>
        </p:nvSpPr>
        <p:spPr>
          <a:xfrm>
            <a:off x="10789776" y="4498760"/>
            <a:ext cx="83974" cy="158157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4ADD8AD-CF0D-4FFB-BCC0-0BD930112A18}"/>
              </a:ext>
            </a:extLst>
          </p:cNvPr>
          <p:cNvSpPr/>
          <p:nvPr/>
        </p:nvSpPr>
        <p:spPr>
          <a:xfrm>
            <a:off x="10873750" y="4498760"/>
            <a:ext cx="83974" cy="158157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EE0E5B7-2387-47B9-96C9-A8950520CC99}"/>
              </a:ext>
            </a:extLst>
          </p:cNvPr>
          <p:cNvSpPr/>
          <p:nvPr/>
        </p:nvSpPr>
        <p:spPr>
          <a:xfrm>
            <a:off x="10957724" y="4498760"/>
            <a:ext cx="83974" cy="158157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BCCA1B99-7F09-49E1-AFFC-C9DC984BECD4}"/>
              </a:ext>
            </a:extLst>
          </p:cNvPr>
          <p:cNvSpPr/>
          <p:nvPr/>
        </p:nvSpPr>
        <p:spPr>
          <a:xfrm>
            <a:off x="10376502" y="4498760"/>
            <a:ext cx="83974" cy="1581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F488A11-9F25-4B7E-8532-4DB661560B09}"/>
              </a:ext>
            </a:extLst>
          </p:cNvPr>
          <p:cNvSpPr/>
          <p:nvPr/>
        </p:nvSpPr>
        <p:spPr>
          <a:xfrm>
            <a:off x="10460476" y="4498760"/>
            <a:ext cx="83974" cy="1581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09E9457E-7560-4122-926B-382D44E90E77}"/>
              </a:ext>
            </a:extLst>
          </p:cNvPr>
          <p:cNvSpPr/>
          <p:nvPr/>
        </p:nvSpPr>
        <p:spPr>
          <a:xfrm>
            <a:off x="10544450" y="4498760"/>
            <a:ext cx="83974" cy="15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83FC007-F077-494C-8BCB-257504602D2A}"/>
              </a:ext>
            </a:extLst>
          </p:cNvPr>
          <p:cNvSpPr/>
          <p:nvPr/>
        </p:nvSpPr>
        <p:spPr>
          <a:xfrm>
            <a:off x="9943497" y="5474609"/>
            <a:ext cx="1336350" cy="41577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ò"/>
            </a:pPr>
            <a:r>
              <a:rPr lang="de-DE" sz="1050" b="1" dirty="0"/>
              <a:t>Karte exportieren (</a:t>
            </a:r>
            <a:r>
              <a:rPr lang="de-DE" sz="1050" b="1" dirty="0" err="1"/>
              <a:t>png</a:t>
            </a:r>
            <a:r>
              <a:rPr lang="de-DE" sz="1050" b="1" dirty="0"/>
              <a:t>)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0" y="1476000"/>
            <a:ext cx="7482417" cy="5292000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1548515" y="2459032"/>
            <a:ext cx="180000" cy="1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i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F856625-20B8-40F2-B230-0F3A07E8E523}"/>
              </a:ext>
            </a:extLst>
          </p:cNvPr>
          <p:cNvSpPr txBox="1"/>
          <p:nvPr/>
        </p:nvSpPr>
        <p:spPr>
          <a:xfrm>
            <a:off x="3826325" y="1036873"/>
            <a:ext cx="705642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>
                <a:solidFill>
                  <a:schemeClr val="bg1"/>
                </a:solidFill>
              </a:rPr>
              <a:t>LIÖ-Start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C0AAC44-0C02-42AD-9418-D11D63108DA4}"/>
              </a:ext>
            </a:extLst>
          </p:cNvPr>
          <p:cNvSpPr txBox="1"/>
          <p:nvPr/>
        </p:nvSpPr>
        <p:spPr>
          <a:xfrm>
            <a:off x="4567798" y="1036800"/>
            <a:ext cx="923651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WBÖ-Artikel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CE32BC7-B1B8-47FB-93A2-9C521F6E4F97}"/>
              </a:ext>
            </a:extLst>
          </p:cNvPr>
          <p:cNvSpPr txBox="1"/>
          <p:nvPr/>
        </p:nvSpPr>
        <p:spPr>
          <a:xfrm>
            <a:off x="5528883" y="1036800"/>
            <a:ext cx="697627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WBÖ-DB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C930E7D-D018-43F4-B928-F92C175B0161}"/>
              </a:ext>
            </a:extLst>
          </p:cNvPr>
          <p:cNvSpPr txBox="1"/>
          <p:nvPr/>
        </p:nvSpPr>
        <p:spPr>
          <a:xfrm>
            <a:off x="6263944" y="1036800"/>
            <a:ext cx="922047" cy="277200"/>
          </a:xfrm>
          <a:prstGeom prst="rect">
            <a:avLst/>
          </a:prstGeom>
          <a:solidFill>
            <a:srgbClr val="88DBDF"/>
          </a:solidFill>
          <a:ln w="19050">
            <a:solidFill>
              <a:srgbClr val="88DBDF"/>
            </a:solidFill>
          </a:ln>
        </p:spPr>
        <p:txBody>
          <a:bodyPr wrap="none" rtlCol="0">
            <a:spAutoFit/>
          </a:bodyPr>
          <a:lstStyle/>
          <a:p>
            <a:r>
              <a:rPr lang="de-AT" sz="1100" b="1" dirty="0" smtClean="0">
                <a:solidFill>
                  <a:schemeClr val="bg1"/>
                </a:solidFill>
              </a:rPr>
              <a:t>WBÖ-Karten</a:t>
            </a:r>
            <a:endParaRPr lang="de-AT" sz="1100" b="1" dirty="0">
              <a:solidFill>
                <a:schemeClr val="bg1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7220768" y="1036800"/>
            <a:ext cx="1213794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WBÖ-Materialien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2CF9BA7-F7D7-4CD5-B7E8-367463463AEB}"/>
              </a:ext>
            </a:extLst>
          </p:cNvPr>
          <p:cNvSpPr txBox="1"/>
          <p:nvPr/>
        </p:nvSpPr>
        <p:spPr>
          <a:xfrm>
            <a:off x="8469339" y="1036800"/>
            <a:ext cx="1436612" cy="277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WBÖ-Langzeitprojekt</a:t>
            </a:r>
            <a:endParaRPr kumimoji="0" lang="de-AT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18586"/>
          <a:stretch/>
        </p:blipFill>
        <p:spPr>
          <a:xfrm>
            <a:off x="771072" y="1029815"/>
            <a:ext cx="954786" cy="3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2594</Words>
  <Application>Microsoft Office PowerPoint</Application>
  <PresentationFormat>Breitbild</PresentationFormat>
  <Paragraphs>1590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Wingdings</vt:lpstr>
      <vt:lpstr>Office</vt:lpstr>
      <vt:lpstr>Lexikographisches Informationssystem Österreich (LIÖ)</vt:lpstr>
      <vt:lpstr>PowerPoint-Präsentation</vt:lpstr>
      <vt:lpstr>PowerPoint-Präsentation</vt:lpstr>
      <vt:lpstr>Wörterbuchartikel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Datenbank-Suche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Zugang über Karte</vt:lpstr>
      <vt:lpstr>PowerPoint-Präsentation</vt:lpstr>
      <vt:lpstr>PowerPoint-Präsentation</vt:lpstr>
    </vt:vector>
  </TitlesOfParts>
  <Company>Österreichische Akademie der Wissenschaften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SADS-Online</dc:title>
  <dc:creator>Stöckle, Philipp Walter Ernst</dc:creator>
  <cp:lastModifiedBy>Stöckle, Philipp Walter Ernst</cp:lastModifiedBy>
  <cp:revision>153</cp:revision>
  <dcterms:created xsi:type="dcterms:W3CDTF">2018-07-18T15:24:14Z</dcterms:created>
  <dcterms:modified xsi:type="dcterms:W3CDTF">2018-12-03T12:45:47Z</dcterms:modified>
</cp:coreProperties>
</file>